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20.xml.rels" ContentType="application/vnd.openxmlformats-package.relationships+xml"/>
  <Override PartName="/ppt/notesSlides/notesSlide20.xml" ContentType="application/vnd.openxmlformats-officedocument.presentationml.notesSlide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2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B65ECAD-AECF-43FF-822A-CFA36E01E4C9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Shift RightClick on windows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ECDBDFC-6C0A-4E94-82DE-9AE613D554B9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81040" y="4124520"/>
            <a:ext cx="798948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5320" y="412452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81040" y="412452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2300400" y="2227680"/>
            <a:ext cx="4550400" cy="363060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/>
        </p:blipFill>
        <p:spPr>
          <a:xfrm>
            <a:off x="2300400" y="2227680"/>
            <a:ext cx="4550400" cy="36306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3630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3630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581040" y="687600"/>
            <a:ext cx="7989480" cy="502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81040" y="412452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3630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3630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5320" y="412452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81040" y="4124520"/>
            <a:ext cx="798948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81040" y="4124520"/>
            <a:ext cx="798948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5320" y="412452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81040" y="412452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pic>
        <p:nvPicPr>
          <p:cNvPr id="84" name="" descr=""/>
          <p:cNvPicPr/>
          <p:nvPr/>
        </p:nvPicPr>
        <p:blipFill>
          <a:blip r:embed="rId2"/>
          <a:stretch/>
        </p:blipFill>
        <p:spPr>
          <a:xfrm>
            <a:off x="2300400" y="2227680"/>
            <a:ext cx="4550400" cy="3630600"/>
          </a:xfrm>
          <a:prstGeom prst="rect">
            <a:avLst/>
          </a:prstGeom>
          <a:ln>
            <a:noFill/>
          </a:ln>
        </p:spPr>
      </p:pic>
      <p:pic>
        <p:nvPicPr>
          <p:cNvPr id="85" name="" descr=""/>
          <p:cNvPicPr/>
          <p:nvPr/>
        </p:nvPicPr>
        <p:blipFill>
          <a:blip r:embed="rId3"/>
          <a:stretch/>
        </p:blipFill>
        <p:spPr>
          <a:xfrm>
            <a:off x="2300400" y="2227680"/>
            <a:ext cx="4550400" cy="36306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3630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3630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581040" y="687600"/>
            <a:ext cx="7989480" cy="502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81040" y="412452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3630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3630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5320" y="412452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81040" y="4124520"/>
            <a:ext cx="7989480" cy="173160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48200" y="441360"/>
            <a:ext cx="2719440" cy="107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4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5976000" y="441360"/>
            <a:ext cx="2710440" cy="10764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38100" dir="5400000" dist="254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3216600" y="441360"/>
            <a:ext cx="2710440" cy="10764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8100" dir="5400000" dist="254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448200" y="3085920"/>
            <a:ext cx="8239680" cy="3304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4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81040" y="990720"/>
            <a:ext cx="7989480" cy="1504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3600" spc="-1" strike="noStrike" cap="all">
                <a:solidFill>
                  <a:srgbClr val="4d1434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Titelmasterformat durch Klicken bearbeiten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5559480" y="595620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EB5231D-99BB-44A0-9813-4EB45DADAB4E}" type="datetime1">
              <a:rPr b="0" lang="en-US" sz="900" spc="-1" strike="noStrike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10/26/2017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581040" y="5951880"/>
            <a:ext cx="487008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7800480" y="5956200"/>
            <a:ext cx="7700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E5FB62E-DE19-41CB-A796-C02AB22303CB}" type="slidenum">
              <a:rPr b="0" lang="en-US" sz="900" spc="-1" strike="noStrike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Click to edit the outline text format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Second Outline Level</a:t>
            </a:r>
            <a:endParaRPr b="0" lang="en-US" sz="14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Third Outline Level</a:t>
            </a:r>
            <a:endParaRPr b="0" lang="en-US" sz="12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Fourth Outline Level</a:t>
            </a:r>
            <a:endParaRPr b="0" lang="en-US" sz="12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Fifth Outline Level</a:t>
            </a:r>
            <a:endParaRPr b="0" lang="en-US" sz="20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Sixth Outline Level</a:t>
            </a:r>
            <a:endParaRPr b="0" lang="en-US" sz="20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Seventh Outline Level</a:t>
            </a:r>
            <a:endParaRPr b="0" lang="en-US" sz="20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448200" y="441360"/>
            <a:ext cx="2719440" cy="107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4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5976000" y="441360"/>
            <a:ext cx="2710440" cy="10764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38100" dir="5400000" dist="254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3216600" y="441360"/>
            <a:ext cx="2710440" cy="10764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8100" dir="5400000" dist="254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CustomShape 4"/>
          <p:cNvSpPr/>
          <p:nvPr/>
        </p:nvSpPr>
        <p:spPr>
          <a:xfrm>
            <a:off x="448200" y="599760"/>
            <a:ext cx="8238240" cy="125856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4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7" name="PlaceHolder 5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Titelmasterformat durch Klicken bearbeiten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Formatvorlagen des Textmasters bearbeiten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30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Zweite Ebene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900000" indent="-269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Dritte Ebene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1242000" indent="-233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2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Vierte Ebene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4" marL="1602000" indent="-233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2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Fünfte Ebene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dt"/>
          </p:nvPr>
        </p:nvSpPr>
        <p:spPr>
          <a:xfrm>
            <a:off x="5559480" y="595620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707BA1F-F7FA-45A8-B686-A87A8C62EBD6}" type="datetime1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10/26/2017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8"/>
          <p:cNvSpPr>
            <a:spLocks noGrp="1"/>
          </p:cNvSpPr>
          <p:nvPr>
            <p:ph type="ftr"/>
          </p:nvPr>
        </p:nvSpPr>
        <p:spPr>
          <a:xfrm>
            <a:off x="581040" y="5951880"/>
            <a:ext cx="487008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9"/>
          <p:cNvSpPr>
            <a:spLocks noGrp="1"/>
          </p:cNvSpPr>
          <p:nvPr>
            <p:ph type="sldNum"/>
          </p:nvPr>
        </p:nvSpPr>
        <p:spPr>
          <a:xfrm>
            <a:off x="7800480" y="5956200"/>
            <a:ext cx="7700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62A78EB-53C9-40BE-A8E8-B1EB3DB40AB3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://www.oracle.com/technetwork/java/javase/downloads/jdk8-downloads-2133151.html" TargetMode="External"/><Relationship Id="rId2" Type="http://schemas.openxmlformats.org/officeDocument/2006/relationships/hyperlink" Target="http://www.eclipse.org/downloads/packages/eclipse-ide-java-developers/oxygen1a" TargetMode="External"/><Relationship Id="rId3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hyperlink" Target="https://docs.oracle.com/javase/tutorial/essential/environment/paths.html" TargetMode="External"/><Relationship Id="rId2" Type="http://schemas.openxmlformats.org/officeDocument/2006/relationships/hyperlink" Target="https://docs.oracle.com/javase/tutorial/essential/environment/paths.html" TargetMode="External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20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goo.gl/LVKPGU" TargetMode="External"/><Relationship Id="rId2" Type="http://schemas.openxmlformats.org/officeDocument/2006/relationships/hyperlink" Target="mailto:Lochert@in.tum.de" TargetMode="External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81040" y="990720"/>
            <a:ext cx="7989480" cy="15044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3600" spc="-1" strike="noStrike" cap="all">
                <a:solidFill>
                  <a:srgbClr val="4d1434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Pro-pRA Tutor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581040" y="2495520"/>
            <a:ext cx="7989480" cy="5900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16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Week 1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TextShape 3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D86C2861-C113-4F10-B2CB-99431C7639BC}" type="slidenum">
              <a:rPr b="0" lang="en-US" sz="900" spc="-1" strike="noStrike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4" name="TextShape 4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f296b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Corrections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Use the functions exactly how they are defined in the question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30" name="TextShape 3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84B3B7CC-CDBD-48E2-B7D0-F50AAD3734C3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1" name="TextShape 4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Corrections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Upload only the files ending with .java, excluding MiniJava.java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Do not submit your homework as a zip file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Ensure your java files are encoded in UTF-8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34" name="TextShape 3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5" name="TextShape 4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326DC9BE-9484-4E6E-8263-BC2D371A885C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Plagarism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Don’t copy anyone else’s work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30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Automated detection systems</a:t>
            </a:r>
            <a:endParaRPr b="0" lang="en-US" sz="14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Don’t share your work either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30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Quite a few who did are currently redoing this subject…</a:t>
            </a:r>
            <a:endParaRPr b="0" lang="en-US" sz="14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38" name="TextShape 3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B3F5C918-F656-45B5-A751-99CC85CF31F9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9" name="TextShape 4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Week 1 Tasks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42" name="TextShape 3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3" name="TextShape 4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092ECAF2-E6A6-49D0-A3BD-37CE4719C2CA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Setup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Installation of an IDE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30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IDE Recommendations:</a:t>
            </a: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	</a:t>
            </a: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	</a:t>
            </a:r>
            <a:r>
              <a:rPr b="1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Eclipse</a:t>
            </a: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, </a:t>
            </a:r>
            <a:r>
              <a:rPr b="1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IntelliJ</a:t>
            </a:r>
            <a:endParaRPr b="0" lang="en-US" sz="14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30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Other Noteworthy IDEs:</a:t>
            </a: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	</a:t>
            </a: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	</a:t>
            </a: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NetBeans, </a:t>
            </a:r>
            <a:r>
              <a:rPr b="1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BlueJ</a:t>
            </a:r>
            <a:endParaRPr b="0" lang="en-US" sz="14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You are also free to program with a text editor if you choose to do so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46" name="TextShape 3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331F250F-E5BE-4361-9A64-7DCE97B72F30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7" name="TextShape 4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Setup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Download and install</a:t>
            </a:r>
            <a:r>
              <a:rPr b="0" lang="en-US" sz="1800" spc="-1" strike="noStrike" u="sng">
                <a:solidFill>
                  <a:srgbClr val="828282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1"/>
              </a:rPr>
              <a:t> Java 8 JDK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Download and install an IDE of your choice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30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600" spc="-1" strike="noStrike" u="sng">
                <a:solidFill>
                  <a:srgbClr val="828282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2"/>
              </a:rPr>
              <a:t>Eclipse Link</a:t>
            </a:r>
            <a:endParaRPr b="0" lang="en-US" sz="14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50" name="TextShape 3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1" name="TextShape 4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DCA71205-909E-4CC1-BABF-D7361456CE6E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Setup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Ensure your IDE uses UTF-8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30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Else your submission is invalid</a:t>
            </a:r>
            <a:endParaRPr b="0" lang="en-US" sz="14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To double check, open a text editor like Atom or Notepad++, which shall tell you which encoding it uses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54" name="TextShape 3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5" name="TextShape 4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0D2AC35F-EC30-47F4-A64D-975C59B263F8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JavA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Java uses classes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Java file names must be the same as the class name or else it will not compile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58" name="TextShape 3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59C8A4AF-B744-4B39-B8A9-BFE60F463F51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Demo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Package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Class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Extends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3" name="TextShape 4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495C5097-84BD-4737-87FF-E70F2B42B8C5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Task 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43080" indent="-342720">
              <a:lnSpc>
                <a:spcPct val="100000"/>
              </a:lnSpc>
              <a:buClr>
                <a:srgbClr val="903163"/>
              </a:buClr>
              <a:buSzPct val="92000"/>
              <a:buFont typeface="Gill Sans MT"/>
              <a:buAutoNum type="arabicPeriod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Download MiniJava.java from Moodle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43080" indent="-342720">
              <a:lnSpc>
                <a:spcPct val="100000"/>
              </a:lnSpc>
              <a:buClr>
                <a:srgbClr val="903163"/>
              </a:buClr>
              <a:buSzPct val="92000"/>
              <a:buFont typeface="Gill Sans MT"/>
              <a:buAutoNum type="arabicPeriod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Create a Project in your IDE of choice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43080" indent="-342720">
              <a:lnSpc>
                <a:spcPct val="100000"/>
              </a:lnSpc>
              <a:buClr>
                <a:srgbClr val="903163"/>
              </a:buClr>
              <a:buSzPct val="92000"/>
              <a:buFont typeface="Gill Sans MT"/>
              <a:buAutoNum type="arabicPeriod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Transfer MiniJava.java file to your project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43080" indent="-342720">
              <a:lnSpc>
                <a:spcPct val="100000"/>
              </a:lnSpc>
              <a:buClr>
                <a:srgbClr val="903163"/>
              </a:buClr>
              <a:buSzPct val="92000"/>
              <a:buFont typeface="Gill Sans MT"/>
              <a:buAutoNum type="arabicPeriod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Create a class in your project, that extends MiniJava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43080" indent="-342720">
              <a:lnSpc>
                <a:spcPct val="100000"/>
              </a:lnSpc>
              <a:buClr>
                <a:srgbClr val="903163"/>
              </a:buClr>
              <a:buSzPct val="92000"/>
              <a:buFont typeface="Gill Sans MT"/>
              <a:buAutoNum type="arabicPeriod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Write a program that reads two integers and outputs its sum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66" name="TextShape 3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93E1287F-EC61-4BFE-A89F-7B2FA6AB965B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7" name="TextShape 4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Today´s Plan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Administrative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Telegram Group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Correcting Procedure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Worksheet 1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97" name="TextShape 3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667C1559-CA3A-433B-B120-5C84BCFCA36F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8" name="TextShape 4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Task 2 – Compiling via Commandline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43080" indent="-342720">
              <a:lnSpc>
                <a:spcPct val="100000"/>
              </a:lnSpc>
              <a:buClr>
                <a:srgbClr val="903163"/>
              </a:buClr>
              <a:buSzPct val="92000"/>
              <a:buFont typeface="Gill Sans MT"/>
              <a:buAutoNum type="arabicPeriod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Open a Text-Editor of your choice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43080" indent="-342720">
              <a:lnSpc>
                <a:spcPct val="100000"/>
              </a:lnSpc>
              <a:buClr>
                <a:srgbClr val="903163"/>
              </a:buClr>
              <a:buSzPct val="92000"/>
              <a:buFont typeface="Gill Sans MT"/>
              <a:buAutoNum type="arabicPeriod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Write the following code </a:t>
            </a: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
</a:t>
            </a: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Save the file as MeinProgram.java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43080" indent="-342720">
              <a:lnSpc>
                <a:spcPct val="100000"/>
              </a:lnSpc>
              <a:buClr>
                <a:srgbClr val="903163"/>
              </a:buClr>
              <a:buSzPct val="92000"/>
              <a:buFont typeface="Gill Sans MT"/>
              <a:buAutoNum type="arabicPeriod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Open your respective operating systems command line (power shell/ CMD / Terminal etc.)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43080" indent="-342720">
              <a:lnSpc>
                <a:spcPct val="100000"/>
              </a:lnSpc>
              <a:buClr>
                <a:srgbClr val="903163"/>
              </a:buClr>
              <a:buSzPct val="92000"/>
              <a:buFont typeface="Gill Sans MT"/>
              <a:buAutoNum type="arabicPeriod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Windows Only: </a:t>
            </a:r>
            <a:r>
              <a:rPr b="0" lang="en-US" sz="1800" spc="-1" strike="noStrike" u="sng">
                <a:solidFill>
                  <a:srgbClr val="828282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1"/>
              </a:rPr>
              <a:t>Create a </a:t>
            </a:r>
            <a:r>
              <a:rPr b="0" lang="en-US" sz="1800" spc="-1" strike="noStrike" u="sng">
                <a:solidFill>
                  <a:srgbClr val="828282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2"/>
              </a:rPr>
              <a:t>Classpath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43080" indent="-342720">
              <a:lnSpc>
                <a:spcPct val="100000"/>
              </a:lnSpc>
              <a:buClr>
                <a:srgbClr val="903163"/>
              </a:buClr>
              <a:buSzPct val="92000"/>
              <a:buFont typeface="Gill Sans MT"/>
              <a:buAutoNum type="arabicPeriod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cd to the directory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43080" indent="-342720">
              <a:lnSpc>
                <a:spcPct val="100000"/>
              </a:lnSpc>
              <a:buClr>
                <a:srgbClr val="903163"/>
              </a:buClr>
              <a:buSzPct val="92000"/>
              <a:buFont typeface="Gill Sans MT"/>
              <a:buAutoNum type="arabicPeriod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Compile class using the command “javac MeinProgram.java”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43080" indent="-342720">
              <a:lnSpc>
                <a:spcPct val="100000"/>
              </a:lnSpc>
              <a:buClr>
                <a:srgbClr val="903163"/>
              </a:buClr>
              <a:buSzPct val="92000"/>
              <a:buFont typeface="Gill Sans MT"/>
              <a:buAutoNum type="arabicPeriod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Run compiled class using “java MeinProgram.java”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70" name="TextShape 3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1" name="TextShape 4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49596A21-3CB1-4357-A3E5-1B0E7A5B4888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172" name="Grafik 7" descr=""/>
          <p:cNvPicPr/>
          <p:nvPr/>
        </p:nvPicPr>
        <p:blipFill>
          <a:blip r:embed="rId3"/>
          <a:stretch/>
        </p:blipFill>
        <p:spPr>
          <a:xfrm>
            <a:off x="4560480" y="2639520"/>
            <a:ext cx="3702960" cy="91764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Administration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1" name="TextShape 3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C294E5E7-5609-4539-963D-B155B7AF7D57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2" name="TextShape 4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 Bit About me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Jason Lochert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Bachelor </a:t>
            </a:r>
            <a:r>
              <a:rPr b="0" i="1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Informatics 3rd Semester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First Time Tutor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8DCC1D7F-A104-4A2E-972B-1AAA13E03F11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6" name="TextShape 4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Tutor Class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Every Thursdays 16-19 – 01.07.023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Be punctual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Bring a Laptop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Will always be held in English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9" name="TextShape 3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0" name="TextShape 4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FB818CDC-EEED-48DF-BB01-53E15D0523F9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Tutor Class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You are free to leave anytime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You are not required to attend the tutorials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If you don’t like your tutor, attend another tutor class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13" name="TextShape 3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4" name="TextShape 4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7B54E8C8-A492-4816-A223-EF4216246340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Contact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Question regarding this tutor group will be answered via Telegram or Email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30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600" spc="-1" strike="noStrike" u="sng">
                <a:solidFill>
                  <a:srgbClr val="828282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1"/>
              </a:rPr>
              <a:t>https://goo.gl/LVKPGU</a:t>
            </a:r>
            <a:endParaRPr b="0" lang="en-US" sz="14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30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600" spc="-1" strike="noStrike" u="sng">
                <a:solidFill>
                  <a:srgbClr val="828282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2"/>
              </a:rPr>
              <a:t>Lochert@in.tum.de</a:t>
            </a:r>
            <a:endParaRPr b="0" lang="en-US" sz="14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Slides found at 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30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in.tum.de/~lochert/</a:t>
            </a:r>
            <a:endParaRPr b="0" lang="en-US" sz="14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pic>
        <p:nvPicPr>
          <p:cNvPr id="117" name="Grafik 4" descr=""/>
          <p:cNvPicPr/>
          <p:nvPr/>
        </p:nvPicPr>
        <p:blipFill>
          <a:blip r:embed="rId3"/>
          <a:stretch/>
        </p:blipFill>
        <p:spPr>
          <a:xfrm>
            <a:off x="5597640" y="3655440"/>
            <a:ext cx="2104560" cy="2076120"/>
          </a:xfrm>
          <a:prstGeom prst="rect">
            <a:avLst/>
          </a:prstGeom>
          <a:ln>
            <a:noFill/>
          </a:ln>
        </p:spPr>
      </p:pic>
      <p:sp>
        <p:nvSpPr>
          <p:cNvPr id="118" name="TextShape 3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2137FB22-E0D0-4813-A74F-FEBDE49CB02B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9" name="TextShape 4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Corrections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Sum of all points will be your grade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30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Treat it like an exam</a:t>
            </a:r>
            <a:endParaRPr b="0" lang="en-US" sz="14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30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IN0002 has full weighting in the first semester</a:t>
            </a:r>
            <a:endParaRPr b="0" lang="en-US" sz="14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Each tutor corrects differently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30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What I give may vary from a friend of yours</a:t>
            </a:r>
            <a:endParaRPr b="0" lang="en-US" sz="14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Currently I shall be correcting the homeworks, but this may change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22" name="TextShape 3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FC875107-A548-4BBE-BB23-9073B3147A1A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3" name="TextShape 4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2800" spc="-1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Corrections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306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Using automated Unit Tests</a:t>
            </a:r>
            <a:endParaRPr b="0" lang="en-US" sz="18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30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If:</a:t>
            </a: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	</a:t>
            </a: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	</a:t>
            </a: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All tests run without a single failure, full points</a:t>
            </a:r>
            <a:endParaRPr b="0" lang="en-US" sz="14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630000" indent="-305640">
              <a:lnSpc>
                <a:spcPct val="100000"/>
              </a:lnSpc>
              <a:buClr>
                <a:srgbClr val="903163"/>
              </a:buClr>
              <a:buSzPct val="92000"/>
              <a:buFont typeface="Wingdings 2" charset="2"/>
              <a:buChar char=""/>
            </a:pP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Else: </a:t>
            </a: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	</a:t>
            </a:r>
            <a:r>
              <a:rPr b="0" lang="en-US" sz="1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 shall manually look through and deduct points accordingly</a:t>
            </a:r>
            <a:endParaRPr b="0" lang="en-US" sz="1400" spc="-1" strike="noStrike">
              <a:solidFill>
                <a:srgbClr val="3d3d3d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26" name="TextShape 3"/>
          <p:cNvSpPr txBox="1"/>
          <p:nvPr/>
        </p:nvSpPr>
        <p:spPr>
          <a:xfrm>
            <a:off x="7800480" y="5956200"/>
            <a:ext cx="770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B9C10F8E-8B52-4C1A-823C-7F1D2D6DEBE7}" type="slidenum">
              <a:rPr b="0" lang="en-US" sz="900" spc="-1" strike="noStrike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7" name="TextShape 4"/>
          <p:cNvSpPr txBox="1"/>
          <p:nvPr/>
        </p:nvSpPr>
        <p:spPr>
          <a:xfrm>
            <a:off x="581040" y="5951880"/>
            <a:ext cx="4870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 cap="all">
                <a:solidFill>
                  <a:srgbClr val="90316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PGDP - Jason L.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17</TotalTime>
  <Application>LibreOffice/5.2.5.1$Linux_X86_64 LibreOffice_project/20m0$Build-1</Application>
  <Words>503</Words>
  <Paragraphs>127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2017-10-18T10:36:31Z</dcterms:created>
  <dc:creator>Jason Lochert</dc:creator>
  <dc:description/>
  <dc:language>en-US</dc:language>
  <cp:lastModifiedBy/>
  <dcterms:modified xsi:type="dcterms:W3CDTF">2017-10-26T14:41:09Z</dcterms:modified>
  <cp:revision>14</cp:revision>
  <dc:subject/>
  <dc:title>Pro-pRA Tutor Group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20</vt:i4>
  </property>
</Properties>
</file>