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6"/>
  </p:notesMasterIdLst>
  <p:sldIdLst>
    <p:sldId id="256" r:id="rId2"/>
    <p:sldId id="289" r:id="rId3"/>
    <p:sldId id="257" r:id="rId4"/>
    <p:sldId id="274" r:id="rId5"/>
    <p:sldId id="275" r:id="rId6"/>
    <p:sldId id="278" r:id="rId7"/>
    <p:sldId id="276" r:id="rId8"/>
    <p:sldId id="277" r:id="rId9"/>
    <p:sldId id="261" r:id="rId10"/>
    <p:sldId id="262" r:id="rId11"/>
    <p:sldId id="258" r:id="rId12"/>
    <p:sldId id="260" r:id="rId13"/>
    <p:sldId id="259" r:id="rId14"/>
    <p:sldId id="263" r:id="rId15"/>
    <p:sldId id="264" r:id="rId16"/>
    <p:sldId id="284" r:id="rId17"/>
    <p:sldId id="265" r:id="rId18"/>
    <p:sldId id="267" r:id="rId19"/>
    <p:sldId id="266" r:id="rId20"/>
    <p:sldId id="269" r:id="rId21"/>
    <p:sldId id="268" r:id="rId22"/>
    <p:sldId id="285" r:id="rId23"/>
    <p:sldId id="270" r:id="rId24"/>
    <p:sldId id="286" r:id="rId25"/>
    <p:sldId id="288" r:id="rId26"/>
    <p:sldId id="271" r:id="rId27"/>
    <p:sldId id="272" r:id="rId28"/>
    <p:sldId id="273" r:id="rId29"/>
    <p:sldId id="283" r:id="rId30"/>
    <p:sldId id="287" r:id="rId31"/>
    <p:sldId id="279" r:id="rId32"/>
    <p:sldId id="280" r:id="rId33"/>
    <p:sldId id="281" r:id="rId34"/>
    <p:sldId id="28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9" autoAdjust="0"/>
    <p:restoredTop sz="94694" autoAdjust="0"/>
  </p:normalViewPr>
  <p:slideViewPr>
    <p:cSldViewPr snapToGrid="0">
      <p:cViewPr varScale="1">
        <p:scale>
          <a:sx n="124" d="100"/>
          <a:sy n="124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E80AE-C75C-4CE8-BF09-7B1A548598E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8791C-4086-42C2-BCCD-28915E91F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1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469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849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948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238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653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3561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46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0777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46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056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765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188A99B-FE7D-44A9-ADEF-052A8DF8D97C}" type="datetime1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08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D208-934F-49EA-8C18-DB754BFEE2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Week2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623F3-5092-4C87-BEB7-6D25F0F8B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Yes, this is the English group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German </a:t>
            </a:r>
            <a:r>
              <a:rPr lang="en-US" dirty="0">
                <a:sym typeface="Wingdings" panose="05000000000000000000" pitchFamily="2" charset="2"/>
              </a:rPr>
              <a:t>Group @02.13.010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9CED-EEB3-400F-9375-002D3CF7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F23C-3D32-4E24-ACFC-4FC82488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6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32EC-B689-4C7D-A035-BBDB7F9F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67235-D684-4D72-9779-0121083C1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a+ </a:t>
            </a:r>
            <a:r>
              <a:rPr lang="en-US" dirty="0">
                <a:sym typeface="Wingdings" panose="05000000000000000000" pitchFamily="2" charset="2"/>
              </a:rPr>
              <a:t>One or more</a:t>
            </a:r>
          </a:p>
          <a:p>
            <a:r>
              <a:rPr lang="en-US" dirty="0">
                <a:sym typeface="Wingdings" panose="05000000000000000000" pitchFamily="2" charset="2"/>
              </a:rPr>
              <a:t>a*  Zero of more</a:t>
            </a:r>
          </a:p>
          <a:p>
            <a:r>
              <a:rPr lang="en-US" dirty="0">
                <a:sym typeface="Wingdings" panose="05000000000000000000" pitchFamily="2" charset="2"/>
              </a:rPr>
              <a:t>a?  Zero or One</a:t>
            </a:r>
          </a:p>
          <a:p>
            <a:r>
              <a:rPr lang="en-US" dirty="0">
                <a:sym typeface="Wingdings" panose="05000000000000000000" pitchFamily="2" charset="2"/>
              </a:rPr>
              <a:t>Binary ::= (0 | 1) Declaration</a:t>
            </a:r>
          </a:p>
          <a:p>
            <a:r>
              <a:rPr lang="en-US" dirty="0">
                <a:sym typeface="Wingdings" panose="05000000000000000000" pitchFamily="2" charset="2"/>
              </a:rPr>
              <a:t>A | B  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7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27899-A58A-4F1B-A190-3A63F786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369E2-F370-46F5-B63F-49204278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Underscores in </a:t>
            </a:r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No Leading zeros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9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003C-87BF-45BF-B446-E532479A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D894A3-0A51-4C1A-A0A6-A09ECD956A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5894" y="3006365"/>
            <a:ext cx="7932428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You can place underscores only between digits; you cannot place underscores in the following places: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At the beginning or end of a number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Adjacent to a decimal point in a floating point literal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Prior to an </a:t>
            </a:r>
            <a:r>
              <a:rPr lang="en-US" altLang="en-US" sz="750" dirty="0">
                <a:solidFill>
                  <a:schemeClr val="tx1"/>
                </a:solidFill>
                <a:latin typeface="Arial Unicode MS"/>
              </a:rPr>
              <a:t>F</a:t>
            </a:r>
            <a:r>
              <a:rPr lang="en-US" altLang="en-US" sz="600" dirty="0">
                <a:solidFill>
                  <a:schemeClr val="tx1"/>
                </a:solidFill>
              </a:rPr>
              <a:t> or </a:t>
            </a:r>
            <a:r>
              <a:rPr lang="en-US" altLang="en-US" sz="750" dirty="0">
                <a:solidFill>
                  <a:schemeClr val="tx1"/>
                </a:solidFill>
                <a:latin typeface="Arial Unicode MS"/>
              </a:rPr>
              <a:t>L</a:t>
            </a:r>
            <a:r>
              <a:rPr lang="en-US" altLang="en-US" sz="600" dirty="0">
                <a:solidFill>
                  <a:schemeClr val="tx1"/>
                </a:solidFill>
              </a:rPr>
              <a:t> suffix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In positions where a string of digits is expected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Source: https://docs.oracle.com/javase/7/docs/technotes/guides/language/underscores-literals.html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003C-87BF-45BF-B446-E532479A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D894A3-0A51-4C1A-A0A6-A09ECD956A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5894" y="3006365"/>
            <a:ext cx="7932428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You can place underscores only between digits; you cannot place underscores in the following places: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At the beginning or end of a number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trike="sngStrike" dirty="0">
                <a:solidFill>
                  <a:schemeClr val="tx1"/>
                </a:solidFill>
                <a:latin typeface="Arial" panose="020B0604020202020204" pitchFamily="34" charset="0"/>
              </a:rPr>
              <a:t>Adjacent to a decimal point in a floating point literal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trike="sngStrike" dirty="0">
                <a:solidFill>
                  <a:schemeClr val="tx1"/>
                </a:solidFill>
                <a:latin typeface="Arial" panose="020B0604020202020204" pitchFamily="34" charset="0"/>
              </a:rPr>
              <a:t>Prior to an </a:t>
            </a:r>
            <a:r>
              <a:rPr lang="en-US" altLang="en-US" sz="750" strike="sngStrike" dirty="0">
                <a:solidFill>
                  <a:schemeClr val="tx1"/>
                </a:solidFill>
                <a:latin typeface="Arial Unicode MS"/>
              </a:rPr>
              <a:t>F</a:t>
            </a:r>
            <a:r>
              <a:rPr lang="en-US" altLang="en-US" sz="600" strike="sngStrike" dirty="0">
                <a:solidFill>
                  <a:schemeClr val="tx1"/>
                </a:solidFill>
              </a:rPr>
              <a:t> or </a:t>
            </a:r>
            <a:r>
              <a:rPr lang="en-US" altLang="en-US" sz="750" strike="sngStrike" dirty="0">
                <a:solidFill>
                  <a:schemeClr val="tx1"/>
                </a:solidFill>
                <a:latin typeface="Arial Unicode MS"/>
              </a:rPr>
              <a:t>L</a:t>
            </a:r>
            <a:r>
              <a:rPr lang="en-US" altLang="en-US" sz="600" strike="sngStrike" dirty="0">
                <a:solidFill>
                  <a:schemeClr val="tx1"/>
                </a:solidFill>
              </a:rPr>
              <a:t> suffix </a:t>
            </a:r>
            <a:endParaRPr lang="en-US" altLang="en-US" strike="sngStrik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trike="sngStrike" dirty="0">
                <a:solidFill>
                  <a:schemeClr val="tx1"/>
                </a:solidFill>
                <a:latin typeface="Arial" panose="020B0604020202020204" pitchFamily="34" charset="0"/>
              </a:rPr>
              <a:t>In positions where a string of digits is expected </a:t>
            </a: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Source: https://docs.oracle.com/javase/7/docs/technotes/guides/language/underscores-literals.html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90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B023-B045-4D49-9158-E2C5B048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1 – Which are Allowed?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190D-5FFA-4ECD-8C48-5C3543C96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x1 = _52;             </a:t>
            </a:r>
          </a:p>
          <a:p>
            <a:r>
              <a:rPr lang="en-US" dirty="0" err="1"/>
              <a:t>int</a:t>
            </a:r>
            <a:r>
              <a:rPr lang="en-US" dirty="0"/>
              <a:t> x2 = 5_2; </a:t>
            </a:r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x3 = 52_;              </a:t>
            </a:r>
          </a:p>
          <a:p>
            <a:r>
              <a:rPr lang="en-US" dirty="0" err="1"/>
              <a:t>int</a:t>
            </a:r>
            <a:r>
              <a:rPr lang="en-US" dirty="0"/>
              <a:t> x4 = 5_______</a:t>
            </a:r>
            <a:r>
              <a:rPr lang="en-US" dirty="0" smtClean="0"/>
              <a:t>2;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660862" y="5458345"/>
            <a:ext cx="77807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Source: https://docs.oracle.com/javase/7/docs/technotes/guides/language/underscores-literals.html</a:t>
            </a:r>
          </a:p>
        </p:txBody>
      </p:sp>
    </p:spTree>
    <p:extLst>
      <p:ext uri="{BB962C8B-B14F-4D97-AF65-F5344CB8AC3E}">
        <p14:creationId xmlns:p14="http://schemas.microsoft.com/office/powerpoint/2010/main" val="336130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– Answers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x1 = _52;              // This is an identifier, not a numeric literal</a:t>
            </a:r>
          </a:p>
          <a:p>
            <a:r>
              <a:rPr lang="en-US" dirty="0" err="1"/>
              <a:t>int</a:t>
            </a:r>
            <a:r>
              <a:rPr lang="en-US" dirty="0"/>
              <a:t> x2 = 5_2;              // OK (decimal literal)</a:t>
            </a:r>
          </a:p>
          <a:p>
            <a:r>
              <a:rPr lang="en-US" dirty="0" err="1"/>
              <a:t>int</a:t>
            </a:r>
            <a:r>
              <a:rPr lang="en-US" dirty="0"/>
              <a:t> x3 = 52_;              // Invalid; cannot put underscores at the end of a literal</a:t>
            </a:r>
          </a:p>
          <a:p>
            <a:r>
              <a:rPr lang="en-US" dirty="0" err="1"/>
              <a:t>int</a:t>
            </a:r>
            <a:r>
              <a:rPr lang="en-US" dirty="0"/>
              <a:t> x4 = 5_______2;        // OK (decimal literal)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4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B259-13B3-47BF-B02D-117A2964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– 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8C183-A043-4C9C-A1BB-167A0EB6C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NoZeroDigit</a:t>
            </a:r>
            <a:r>
              <a:rPr lang="en-US" dirty="0"/>
              <a:t> ::= (1|…|9)</a:t>
            </a:r>
          </a:p>
          <a:p>
            <a:r>
              <a:rPr lang="en-US" dirty="0"/>
              <a:t>Digit ::= (</a:t>
            </a:r>
            <a:r>
              <a:rPr lang="en-US" dirty="0" err="1"/>
              <a:t>NoZeroDigit</a:t>
            </a:r>
            <a:r>
              <a:rPr lang="en-US" dirty="0"/>
              <a:t> | 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8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DD74-D899-4B35-9FE7-2D6FDC60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3982-C6EB-45C5-BECE-87904FBAF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6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28CE-ABDD-40B8-9633-4C55BCBC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–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9BAE2-5CB0-47DA-951F-F1291D03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Number::= -? </a:t>
            </a:r>
            <a:r>
              <a:rPr lang="en-US" dirty="0" err="1"/>
              <a:t>NoZeroDigit</a:t>
            </a:r>
            <a:r>
              <a:rPr lang="en-US" dirty="0"/>
              <a:t> ( _*  Digit)*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1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In Advance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join the Telegram group </a:t>
            </a:r>
            <a:r>
              <a:rPr lang="en-US" dirty="0" smtClean="0">
                <a:sym typeface="Wingdings" panose="05000000000000000000" pitchFamily="2" charset="2"/>
              </a:rPr>
              <a:t> Link @ in.tum.de/~</a:t>
            </a:r>
            <a:r>
              <a:rPr lang="en-US" dirty="0" err="1" smtClean="0">
                <a:sym typeface="Wingdings" panose="05000000000000000000" pitchFamily="2" charset="2"/>
              </a:rPr>
              <a:t>lochert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BC8F-4AC2-4BA8-8B70-8BE00630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– 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1FE4-7391-4ADB-B068-11D8E1B7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multiple different solutions to Regex problems</a:t>
            </a:r>
          </a:p>
          <a:p>
            <a:pPr lvl="1"/>
            <a:r>
              <a:rPr lang="en-US" dirty="0"/>
              <a:t>All depend on your definitions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7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5AE0-A8CD-47E9-AC1A-DB3070A4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2 – A+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8F80-218C-4956-BB00-34955E67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a+ using only </a:t>
            </a:r>
            <a:r>
              <a:rPr lang="en-US" dirty="0" smtClean="0"/>
              <a:t>  “ ? ,  |  ,  * ”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45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– A+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 a*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91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47B0-E50C-41B2-94CE-B68626A1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2 – Main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A7E08-CEBB-4529-981B-F9EE405F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Say </a:t>
            </a:r>
            <a:r>
              <a:rPr lang="en-US" i="1" dirty="0"/>
              <a:t>letter</a:t>
            </a:r>
            <a:r>
              <a:rPr lang="en-US" dirty="0"/>
              <a:t> is any given letter of the alphabet </a:t>
            </a:r>
            <a:r>
              <a:rPr lang="en-US" dirty="0">
                <a:sym typeface="Wingdings" panose="05000000000000000000" pitchFamily="2" charset="2"/>
              </a:rPr>
              <a:t>Letter:= </a:t>
            </a:r>
            <a:r>
              <a:rPr lang="en-US" dirty="0" smtClean="0">
                <a:sym typeface="Wingdings" panose="05000000000000000000" pitchFamily="2" charset="2"/>
              </a:rPr>
              <a:t>(a</a:t>
            </a:r>
            <a:r>
              <a:rPr lang="en-US" dirty="0">
                <a:sym typeface="Wingdings" panose="05000000000000000000" pitchFamily="2" charset="2"/>
              </a:rPr>
              <a:t>|…|</a:t>
            </a:r>
            <a:r>
              <a:rPr lang="en-US" dirty="0" smtClean="0">
                <a:sym typeface="Wingdings" panose="05000000000000000000" pitchFamily="2" charset="2"/>
              </a:rPr>
              <a:t>z)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the regex for: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All words that do not contain b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All words that begin with a or b, and end with a c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All words that either begin with a and end with b, or that begin with b and end with 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66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Solution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dirty="0" smtClean="0"/>
              <a:t>(a | c | d | e |…| z )*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 smtClean="0"/>
              <a:t>(a | b) letter* c</a:t>
            </a:r>
          </a:p>
          <a:p>
            <a:pPr marL="257175" indent="-257175">
              <a:buFont typeface="+mj-lt"/>
              <a:buAutoNum type="arabicPeriod"/>
            </a:pPr>
            <a:r>
              <a:rPr lang="it-IT" dirty="0"/>
              <a:t>(a </a:t>
            </a:r>
            <a:r>
              <a:rPr lang="it-IT" dirty="0" err="1"/>
              <a:t>letter</a:t>
            </a:r>
            <a:r>
              <a:rPr lang="it-IT" dirty="0"/>
              <a:t>∗ b) | (b </a:t>
            </a:r>
            <a:r>
              <a:rPr lang="it-IT" dirty="0" err="1"/>
              <a:t>letter</a:t>
            </a:r>
            <a:r>
              <a:rPr lang="it-IT" dirty="0"/>
              <a:t>∗ a)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46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Meiern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72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A262C-7CB7-4DC8-9D7F-D4ECA33A3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Meiern</a:t>
            </a:r>
            <a:r>
              <a:rPr lang="en-US" dirty="0"/>
              <a:t> -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E7D3C-36B2-42A0-A938-AE153AE48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sets of dice</a:t>
            </a:r>
          </a:p>
          <a:p>
            <a:r>
              <a:rPr lang="en-US" dirty="0"/>
              <a:t>Player 1 throws dice</a:t>
            </a:r>
          </a:p>
          <a:p>
            <a:r>
              <a:rPr lang="en-US" dirty="0"/>
              <a:t>Dice are interpreted and scored</a:t>
            </a:r>
          </a:p>
          <a:p>
            <a:pPr lvl="1"/>
            <a:r>
              <a:rPr lang="en-US" dirty="0"/>
              <a:t>Largest always first</a:t>
            </a:r>
          </a:p>
          <a:p>
            <a:pPr lvl="2"/>
            <a:r>
              <a:rPr lang="en-US" dirty="0"/>
              <a:t>2 </a:t>
            </a:r>
            <a:r>
              <a:rPr lang="en-US" dirty="0" smtClean="0"/>
              <a:t>&amp; 6 </a:t>
            </a:r>
            <a:r>
              <a:rPr lang="en-US" dirty="0"/>
              <a:t>as 62</a:t>
            </a:r>
          </a:p>
          <a:p>
            <a:r>
              <a:rPr lang="en-US" dirty="0"/>
              <a:t>Player II throws dice</a:t>
            </a:r>
          </a:p>
          <a:p>
            <a:r>
              <a:rPr lang="en-US" dirty="0"/>
              <a:t>Dice are interpreted</a:t>
            </a:r>
          </a:p>
          <a:p>
            <a:r>
              <a:rPr lang="en-US" dirty="0"/>
              <a:t>If the current player has a dice with a higher score, the previous player gets to roll again</a:t>
            </a:r>
            <a:br>
              <a:rPr lang="en-US" dirty="0"/>
            </a:br>
            <a:r>
              <a:rPr lang="en-US" dirty="0"/>
              <a:t>When the current player has a lower score than their predecessor </a:t>
            </a:r>
            <a:r>
              <a:rPr lang="en-US" dirty="0">
                <a:sym typeface="Wingdings" panose="05000000000000000000" pitchFamily="2" charset="2"/>
              </a:rPr>
              <a:t> Current Player loses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20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16A1-1FD3-4FEA-BF18-58D0C5AA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Meiern</a:t>
            </a:r>
            <a:r>
              <a:rPr lang="en-US" dirty="0"/>
              <a:t> – Scoring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88D1-4594-4400-9933-0AA9DE295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 </a:t>
            </a:r>
            <a:r>
              <a:rPr lang="en-US" dirty="0">
                <a:sym typeface="Wingdings" panose="05000000000000000000" pitchFamily="2" charset="2"/>
              </a:rPr>
              <a:t> Instant Win</a:t>
            </a:r>
          </a:p>
          <a:p>
            <a:r>
              <a:rPr lang="en-US" dirty="0">
                <a:sym typeface="Wingdings" panose="05000000000000000000" pitchFamily="2" charset="2"/>
              </a:rPr>
              <a:t>Pairs  66 Highest, 11 Lowest</a:t>
            </a:r>
          </a:p>
          <a:p>
            <a:r>
              <a:rPr lang="en-US" dirty="0">
                <a:sym typeface="Wingdings" panose="05000000000000000000" pitchFamily="2" charset="2"/>
              </a:rPr>
              <a:t>65 down to 31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45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D769-5407-4391-8149-6A471276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2BC5-A072-4516-AA6E-ECFCFB64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vs Computer</a:t>
            </a:r>
          </a:p>
          <a:p>
            <a:r>
              <a:rPr lang="en-US" dirty="0"/>
              <a:t>Use dialog boxes provided by </a:t>
            </a:r>
            <a:r>
              <a:rPr lang="en-US" dirty="0" err="1"/>
              <a:t>MiniJava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9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best to approach?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7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7BD1-8A9D-44AC-991E-0CBC7EEA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6006-AEEC-4905-A7E2-0E2E89BFB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err="1" smtClean="0"/>
              <a:t>MiniJava</a:t>
            </a:r>
            <a:endParaRPr lang="en-US" dirty="0"/>
          </a:p>
          <a:p>
            <a:r>
              <a:rPr lang="en-US" dirty="0"/>
              <a:t>Regex</a:t>
            </a:r>
          </a:p>
          <a:p>
            <a:r>
              <a:rPr lang="en-US" dirty="0" err="1"/>
              <a:t>Meiern</a:t>
            </a:r>
            <a:endParaRPr lang="en-US" dirty="0"/>
          </a:p>
          <a:p>
            <a:r>
              <a:rPr lang="en-US" dirty="0" err="1"/>
              <a:t>Lustige</a:t>
            </a:r>
            <a:r>
              <a:rPr lang="en-US" dirty="0"/>
              <a:t> </a:t>
            </a:r>
            <a:r>
              <a:rPr lang="en-US" dirty="0" err="1"/>
              <a:t>Sieben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Lustige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72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Lustige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player vs the Bank</a:t>
            </a:r>
          </a:p>
          <a:p>
            <a:r>
              <a:rPr lang="en-US" dirty="0" smtClean="0"/>
              <a:t>Player starts with a balance of 100</a:t>
            </a:r>
          </a:p>
          <a:p>
            <a:r>
              <a:rPr lang="en-US" dirty="0" smtClean="0"/>
              <a:t>The Player places a bet on a particular field</a:t>
            </a:r>
          </a:p>
          <a:p>
            <a:r>
              <a:rPr lang="en-US" dirty="0" smtClean="0"/>
              <a:t>The bank rolls a dice </a:t>
            </a:r>
            <a:r>
              <a:rPr lang="en-US" dirty="0" smtClean="0">
                <a:sym typeface="Wingdings" panose="05000000000000000000" pitchFamily="2" charset="2"/>
              </a:rPr>
              <a:t> dice() method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47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Lustige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player has chosen 7 and 7 is rolled </a:t>
            </a:r>
            <a:r>
              <a:rPr lang="en-US" dirty="0" smtClean="0">
                <a:sym typeface="Wingdings" panose="05000000000000000000" pitchFamily="2" charset="2"/>
              </a:rPr>
              <a:t> 3x Bet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sum of both dice is equal to players chosen field  2x Bet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 sum of both dice is found on the same horizontal side as the chosen field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excluding 7  1x Bet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Say 4 has been thrown.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If bet is on 4  Double Returns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If bet is on 2, 3, 5, 6 Return bet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859" y="3546226"/>
            <a:ext cx="1788665" cy="294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Lustige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player is given a choice to end the game by entering 0 as his bet</a:t>
            </a:r>
          </a:p>
          <a:p>
            <a:r>
              <a:rPr lang="en-US" dirty="0" smtClean="0"/>
              <a:t>The game shall end if the player’s balance is 0</a:t>
            </a:r>
          </a:p>
          <a:p>
            <a:r>
              <a:rPr lang="en-US" dirty="0" smtClean="0"/>
              <a:t>The player should be told his balance at the end of the round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17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best to approach?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2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students got full marks (yay!)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Do Nots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submit the .class file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2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Do Nots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packages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1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Do Nots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submit the </a:t>
            </a:r>
            <a:r>
              <a:rPr lang="en-US" dirty="0" err="1"/>
              <a:t>MiniJava</a:t>
            </a:r>
            <a:r>
              <a:rPr lang="en-US" dirty="0"/>
              <a:t> file (yes someone did that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6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Do Nots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not go utterly overboard with “Easter Eggs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Also don’t forget to actually do the task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7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017D4-3995-4371-AFEC-67DC1CFB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MiniJava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DD3E-B445-4468-B841-3B3FF170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MiniJava</a:t>
            </a:r>
            <a:r>
              <a:rPr lang="en-US" dirty="0"/>
              <a:t> has been updated</a:t>
            </a:r>
          </a:p>
          <a:p>
            <a:r>
              <a:rPr lang="en-US" dirty="0"/>
              <a:t>Please download the latest version</a:t>
            </a:r>
          </a:p>
          <a:p>
            <a:pPr lvl="1"/>
            <a:r>
              <a:rPr lang="en-US" dirty="0"/>
              <a:t>Required for the homework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92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790</Words>
  <Application>Microsoft Office PowerPoint</Application>
  <PresentationFormat>Bildschirmpräsentation (4:3)</PresentationFormat>
  <Paragraphs>160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2" baseType="lpstr">
      <vt:lpstr>Arial Unicode MS</vt:lpstr>
      <vt:lpstr>华文中宋</vt:lpstr>
      <vt:lpstr>Arial</vt:lpstr>
      <vt:lpstr>Calibri</vt:lpstr>
      <vt:lpstr>Gill Sans MT</vt:lpstr>
      <vt:lpstr>Wingdings</vt:lpstr>
      <vt:lpstr>Wingdings 2</vt:lpstr>
      <vt:lpstr>Dividende</vt:lpstr>
      <vt:lpstr>Week2</vt:lpstr>
      <vt:lpstr>Note In Advance</vt:lpstr>
      <vt:lpstr>Plan</vt:lpstr>
      <vt:lpstr>homework</vt:lpstr>
      <vt:lpstr>Some Do Nots</vt:lpstr>
      <vt:lpstr>Some Do Nots</vt:lpstr>
      <vt:lpstr>Some Do Nots</vt:lpstr>
      <vt:lpstr>Some Do Nots</vt:lpstr>
      <vt:lpstr>MiniJava</vt:lpstr>
      <vt:lpstr>Regex</vt:lpstr>
      <vt:lpstr>Regex Recap</vt:lpstr>
      <vt:lpstr>Task 1</vt:lpstr>
      <vt:lpstr>Task 1</vt:lpstr>
      <vt:lpstr>Task 1</vt:lpstr>
      <vt:lpstr>Task 1 – Which are Allowed? </vt:lpstr>
      <vt:lpstr>Task 1 – Answers </vt:lpstr>
      <vt:lpstr>Task 1 – Definitions </vt:lpstr>
      <vt:lpstr>Task 1 </vt:lpstr>
      <vt:lpstr>Task 1 – Solution </vt:lpstr>
      <vt:lpstr>Task 1 – Solution </vt:lpstr>
      <vt:lpstr>Task 2 – A+</vt:lpstr>
      <vt:lpstr>Task 2 – A+</vt:lpstr>
      <vt:lpstr>Task 2 – Main Task</vt:lpstr>
      <vt:lpstr>Task 2 - Solution</vt:lpstr>
      <vt:lpstr>Meiern</vt:lpstr>
      <vt:lpstr>Meiern - Rules</vt:lpstr>
      <vt:lpstr>Meiern – Scoring </vt:lpstr>
      <vt:lpstr>Implementation</vt:lpstr>
      <vt:lpstr>How best to approach?</vt:lpstr>
      <vt:lpstr>Lustige Sieben</vt:lpstr>
      <vt:lpstr>Lustige Sieben</vt:lpstr>
      <vt:lpstr>Lustige Sieben</vt:lpstr>
      <vt:lpstr>Lustige Sieben</vt:lpstr>
      <vt:lpstr>How best to approach?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Week2</dc:title>
  <dc:creator>J Lochert</dc:creator>
  <cp:lastModifiedBy>Jason Lochert</cp:lastModifiedBy>
  <cp:revision>15</cp:revision>
  <dcterms:created xsi:type="dcterms:W3CDTF">2017-10-29T22:52:34Z</dcterms:created>
  <dcterms:modified xsi:type="dcterms:W3CDTF">2017-11-02T13:25:41Z</dcterms:modified>
</cp:coreProperties>
</file>