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90" r:id="rId4"/>
    <p:sldId id="291" r:id="rId5"/>
    <p:sldId id="258" r:id="rId6"/>
    <p:sldId id="261" r:id="rId7"/>
    <p:sldId id="276" r:id="rId8"/>
    <p:sldId id="262" r:id="rId9"/>
    <p:sldId id="263" r:id="rId10"/>
    <p:sldId id="292" r:id="rId11"/>
    <p:sldId id="293" r:id="rId12"/>
    <p:sldId id="294" r:id="rId13"/>
    <p:sldId id="259" r:id="rId14"/>
    <p:sldId id="260" r:id="rId15"/>
    <p:sldId id="284" r:id="rId16"/>
    <p:sldId id="266" r:id="rId17"/>
    <p:sldId id="264" r:id="rId18"/>
    <p:sldId id="267" r:id="rId19"/>
    <p:sldId id="265" r:id="rId20"/>
    <p:sldId id="268" r:id="rId21"/>
    <p:sldId id="269" r:id="rId22"/>
    <p:sldId id="270" r:id="rId23"/>
    <p:sldId id="271" r:id="rId24"/>
    <p:sldId id="285" r:id="rId25"/>
    <p:sldId id="272" r:id="rId26"/>
    <p:sldId id="286" r:id="rId27"/>
    <p:sldId id="287" r:id="rId28"/>
    <p:sldId id="289" r:id="rId29"/>
    <p:sldId id="273" r:id="rId30"/>
    <p:sldId id="288" r:id="rId31"/>
    <p:sldId id="274" r:id="rId32"/>
    <p:sldId id="275" r:id="rId33"/>
    <p:sldId id="277" r:id="rId34"/>
    <p:sldId id="278" r:id="rId35"/>
    <p:sldId id="279" r:id="rId36"/>
    <p:sldId id="280" r:id="rId37"/>
    <p:sldId id="283" r:id="rId38"/>
    <p:sldId id="281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2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20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821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385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903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024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55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32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825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595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605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040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610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94585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h.edu/engines/epi2535.htm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 4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53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Operators – Carlos DS Trainer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78469"/>
            <a:ext cx="9144000" cy="4979532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5077609" y="2743200"/>
            <a:ext cx="1097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~F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5626249" y="3998903"/>
            <a:ext cx="1097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F^G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2917115" y="3998903"/>
            <a:ext cx="1097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 | 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1927411" y="4017477"/>
            <a:ext cx="1097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 &amp; G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127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Operators – Practice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0010 &amp; 1111</a:t>
            </a:r>
          </a:p>
          <a:p>
            <a:r>
              <a:rPr lang="en-US" dirty="0" smtClean="0"/>
              <a:t>0000 | 1100</a:t>
            </a:r>
          </a:p>
          <a:p>
            <a:r>
              <a:rPr lang="en-US" dirty="0" smtClean="0"/>
              <a:t>~1010</a:t>
            </a:r>
          </a:p>
          <a:p>
            <a:r>
              <a:rPr lang="en-US" dirty="0" smtClean="0"/>
              <a:t>0011 ^ 0110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5662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Operators – Practice Examples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0010 &amp; 1111 	= 0010</a:t>
            </a:r>
          </a:p>
          <a:p>
            <a:r>
              <a:rPr lang="en-US" dirty="0" smtClean="0"/>
              <a:t>0000 | 1100	= 1100</a:t>
            </a:r>
          </a:p>
          <a:p>
            <a:r>
              <a:rPr lang="en-US" dirty="0" smtClean="0"/>
              <a:t>~1010			= 0101</a:t>
            </a:r>
          </a:p>
          <a:p>
            <a:r>
              <a:rPr lang="en-US" dirty="0" smtClean="0"/>
              <a:t>0011 ^ 0110	= 0101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4590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Tutor Tasks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90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base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Binary				Base 2</a:t>
            </a:r>
          </a:p>
          <a:p>
            <a:r>
              <a:rPr lang="en-US" dirty="0" smtClean="0"/>
              <a:t>Octal				Base 8</a:t>
            </a:r>
          </a:p>
          <a:p>
            <a:r>
              <a:rPr lang="en-US" dirty="0" smtClean="0"/>
              <a:t>Decimal			Base 10</a:t>
            </a:r>
          </a:p>
          <a:p>
            <a:r>
              <a:rPr lang="en-US" dirty="0" smtClean="0"/>
              <a:t>Hexadecimal		Base 16</a:t>
            </a:r>
          </a:p>
        </p:txBody>
      </p:sp>
    </p:spTree>
    <p:extLst>
      <p:ext uri="{BB962C8B-B14F-4D97-AF65-F5344CB8AC3E}">
        <p14:creationId xmlns:p14="http://schemas.microsoft.com/office/powerpoint/2010/main" val="132497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base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numbers are valid in:</a:t>
            </a:r>
          </a:p>
          <a:p>
            <a:r>
              <a:rPr lang="en-US" dirty="0" smtClean="0"/>
              <a:t>Binary</a:t>
            </a:r>
          </a:p>
        </p:txBody>
      </p:sp>
    </p:spTree>
    <p:extLst>
      <p:ext uri="{BB962C8B-B14F-4D97-AF65-F5344CB8AC3E}">
        <p14:creationId xmlns:p14="http://schemas.microsoft.com/office/powerpoint/2010/main" val="112916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base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numbers are valid in:</a:t>
            </a:r>
          </a:p>
          <a:p>
            <a:r>
              <a:rPr lang="en-US" dirty="0" smtClean="0"/>
              <a:t>Binary (0 and 1)</a:t>
            </a:r>
          </a:p>
        </p:txBody>
      </p:sp>
    </p:spTree>
    <p:extLst>
      <p:ext uri="{BB962C8B-B14F-4D97-AF65-F5344CB8AC3E}">
        <p14:creationId xmlns:p14="http://schemas.microsoft.com/office/powerpoint/2010/main" val="58555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base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numbers are valid in:</a:t>
            </a:r>
          </a:p>
          <a:p>
            <a:r>
              <a:rPr lang="en-US" dirty="0" smtClean="0"/>
              <a:t>Octal </a:t>
            </a:r>
          </a:p>
        </p:txBody>
      </p:sp>
    </p:spTree>
    <p:extLst>
      <p:ext uri="{BB962C8B-B14F-4D97-AF65-F5344CB8AC3E}">
        <p14:creationId xmlns:p14="http://schemas.microsoft.com/office/powerpoint/2010/main" val="233015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base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numbers are valid in:</a:t>
            </a:r>
          </a:p>
          <a:p>
            <a:r>
              <a:rPr lang="en-US" dirty="0" smtClean="0"/>
              <a:t>Octal (0-7)</a:t>
            </a:r>
          </a:p>
        </p:txBody>
      </p:sp>
    </p:spTree>
    <p:extLst>
      <p:ext uri="{BB962C8B-B14F-4D97-AF65-F5344CB8AC3E}">
        <p14:creationId xmlns:p14="http://schemas.microsoft.com/office/powerpoint/2010/main" val="20685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base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numbers are valid in:</a:t>
            </a:r>
          </a:p>
          <a:p>
            <a:r>
              <a:rPr lang="en-US" dirty="0" smtClean="0"/>
              <a:t>Hexadecimal </a:t>
            </a:r>
          </a:p>
        </p:txBody>
      </p:sp>
    </p:spTree>
    <p:extLst>
      <p:ext uri="{BB962C8B-B14F-4D97-AF65-F5344CB8AC3E}">
        <p14:creationId xmlns:p14="http://schemas.microsoft.com/office/powerpoint/2010/main" val="146856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Homework discussion</a:t>
            </a:r>
          </a:p>
          <a:p>
            <a:r>
              <a:rPr lang="en-US" dirty="0" smtClean="0"/>
              <a:t>Useful Functions</a:t>
            </a:r>
          </a:p>
          <a:p>
            <a:r>
              <a:rPr lang="en-US" dirty="0" smtClean="0"/>
              <a:t>Tutor Tasks</a:t>
            </a:r>
          </a:p>
          <a:p>
            <a:pPr lvl="1"/>
            <a:r>
              <a:rPr lang="en-US" dirty="0" smtClean="0"/>
              <a:t>Number Base</a:t>
            </a:r>
          </a:p>
          <a:p>
            <a:pPr lvl="1"/>
            <a:r>
              <a:rPr lang="en-US" dirty="0" smtClean="0"/>
              <a:t>Caesar Encryption</a:t>
            </a:r>
          </a:p>
          <a:p>
            <a:pPr lvl="1"/>
            <a:r>
              <a:rPr lang="en-US" dirty="0" smtClean="0"/>
              <a:t>Vowel Replacing</a:t>
            </a:r>
          </a:p>
          <a:p>
            <a:pPr lvl="1"/>
            <a:r>
              <a:rPr lang="en-US" dirty="0" smtClean="0"/>
              <a:t>Inverse Capitalization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47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base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numbers are valid in:</a:t>
            </a:r>
          </a:p>
          <a:p>
            <a:r>
              <a:rPr lang="en-US" dirty="0" smtClean="0"/>
              <a:t>Hexadecimal (0 - F)</a:t>
            </a:r>
          </a:p>
        </p:txBody>
      </p:sp>
    </p:spTree>
    <p:extLst>
      <p:ext uri="{BB962C8B-B14F-4D97-AF65-F5344CB8AC3E}">
        <p14:creationId xmlns:p14="http://schemas.microsoft.com/office/powerpoint/2010/main" val="50226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Base – Approach 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 a multiplication/addition table</a:t>
            </a:r>
            <a:endParaRPr lang="en-US" dirty="0"/>
          </a:p>
        </p:txBody>
      </p:sp>
      <p:pic>
        <p:nvPicPr>
          <p:cNvPr id="1026" name="Picture 2" descr="Base two times tab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144" y="4320686"/>
            <a:ext cx="2693133" cy="1855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1105144" y="6312877"/>
            <a:ext cx="2693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Binary Multiplication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92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Base – Approach 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would a binary addition table look like?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88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Base – Approach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 a Base 5 Addition and Multiplication Table</a:t>
            </a:r>
          </a:p>
        </p:txBody>
      </p:sp>
    </p:spTree>
    <p:extLst>
      <p:ext uri="{BB962C8B-B14F-4D97-AF65-F5344CB8AC3E}">
        <p14:creationId xmlns:p14="http://schemas.microsoft.com/office/powerpoint/2010/main" val="113977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Base – Approach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 a Base 5 Addition and Multiplication Table</a:t>
            </a:r>
          </a:p>
          <a:p>
            <a:pPr lvl="1"/>
            <a:r>
              <a:rPr lang="en-US" dirty="0" smtClean="0"/>
              <a:t>33 + 14 + 13 in Base 5</a:t>
            </a:r>
          </a:p>
          <a:p>
            <a:pPr lvl="1"/>
            <a:r>
              <a:rPr lang="en-US" dirty="0" smtClean="0"/>
              <a:t>22*3 in Base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32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Base – Tasks 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9128" y="1072202"/>
            <a:ext cx="7989752" cy="3630795"/>
          </a:xfrm>
        </p:spPr>
        <p:txBody>
          <a:bodyPr/>
          <a:lstStyle/>
          <a:p>
            <a:r>
              <a:rPr lang="en-US" dirty="0" smtClean="0"/>
              <a:t>323478</a:t>
            </a:r>
            <a:r>
              <a:rPr lang="en-US" baseline="-25000" dirty="0" smtClean="0"/>
              <a:t>9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smtClean="0"/>
              <a:t>111202337</a:t>
            </a:r>
            <a:r>
              <a:rPr lang="en-US" baseline="-25000" dirty="0"/>
              <a:t>9</a:t>
            </a:r>
            <a:endParaRPr lang="en-US" dirty="0" smtClean="0"/>
          </a:p>
          <a:p>
            <a:r>
              <a:rPr lang="en-US" dirty="0" smtClean="0"/>
              <a:t>1010101100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∗ </a:t>
            </a:r>
            <a:r>
              <a:rPr lang="en-US" dirty="0" smtClean="0"/>
              <a:t>11000111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120022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en-US" dirty="0"/>
              <a:t>∗ </a:t>
            </a:r>
            <a:r>
              <a:rPr lang="en-US" dirty="0" smtClean="0"/>
              <a:t>22210</a:t>
            </a:r>
            <a:r>
              <a:rPr lang="en-US" baseline="-25000" dirty="0" smtClean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70578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Base – Tasks 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9128" y="1072202"/>
            <a:ext cx="7989752" cy="3630795"/>
          </a:xfrm>
        </p:spPr>
        <p:txBody>
          <a:bodyPr/>
          <a:lstStyle/>
          <a:p>
            <a:r>
              <a:rPr lang="en-US" dirty="0" smtClean="0"/>
              <a:t>323478</a:t>
            </a:r>
            <a:r>
              <a:rPr lang="en-US" baseline="-25000" dirty="0" smtClean="0"/>
              <a:t>9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smtClean="0"/>
              <a:t>111202337</a:t>
            </a:r>
            <a:r>
              <a:rPr lang="en-US" baseline="-25000" dirty="0"/>
              <a:t>9</a:t>
            </a:r>
            <a:endParaRPr lang="en-US" dirty="0" smtClean="0"/>
          </a:p>
          <a:p>
            <a:r>
              <a:rPr lang="en-US" dirty="0" smtClean="0"/>
              <a:t>1010101100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∗ </a:t>
            </a:r>
            <a:r>
              <a:rPr lang="en-US" dirty="0" smtClean="0"/>
              <a:t>11000111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120022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en-US" dirty="0"/>
              <a:t>∗ </a:t>
            </a:r>
            <a:r>
              <a:rPr lang="en-US" dirty="0" smtClean="0"/>
              <a:t>22210</a:t>
            </a:r>
            <a:r>
              <a:rPr lang="en-US" baseline="-25000" dirty="0" smtClean="0"/>
              <a:t>3</a:t>
            </a:r>
          </a:p>
          <a:p>
            <a:r>
              <a:rPr lang="en-US" dirty="0"/>
              <a:t>c01dc0ffe</a:t>
            </a:r>
            <a:r>
              <a:rPr lang="en-US" baseline="-25000" dirty="0"/>
              <a:t>16</a:t>
            </a:r>
            <a:r>
              <a:rPr lang="en-US" dirty="0"/>
              <a:t> ∗ </a:t>
            </a:r>
            <a:r>
              <a:rPr lang="en-US" dirty="0" smtClean="0"/>
              <a:t>deadaffe</a:t>
            </a:r>
            <a:r>
              <a:rPr lang="en-US" baseline="-25000" dirty="0" smtClean="0"/>
              <a:t>16</a:t>
            </a:r>
            <a:endParaRPr lang="en-US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5667" y="3182112"/>
            <a:ext cx="6418334" cy="3675889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3877056" y="2867568"/>
            <a:ext cx="2816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Base 16 Multiplication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3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Base Conversion - Demo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100 in Binary</a:t>
            </a:r>
          </a:p>
          <a:p>
            <a:r>
              <a:rPr lang="en-US" dirty="0" smtClean="0"/>
              <a:t>1101 1111 0b in Hexadecimal</a:t>
            </a:r>
          </a:p>
          <a:p>
            <a:r>
              <a:rPr lang="en-US" dirty="0"/>
              <a:t>1101 </a:t>
            </a:r>
            <a:r>
              <a:rPr lang="en-US" dirty="0" smtClean="0"/>
              <a:t>1010 1111b in Decimal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66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Base Conversion – Tutor Tasks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1010101100</a:t>
            </a:r>
            <a:r>
              <a:rPr lang="de-DE" baseline="-25000" dirty="0" smtClean="0"/>
              <a:t>2</a:t>
            </a:r>
            <a:r>
              <a:rPr lang="de-DE" dirty="0" smtClean="0"/>
              <a:t> </a:t>
            </a:r>
            <a:r>
              <a:rPr lang="de-DE" dirty="0"/>
              <a:t>in </a:t>
            </a:r>
            <a:r>
              <a:rPr lang="de-DE" dirty="0" smtClean="0"/>
              <a:t>Base10</a:t>
            </a:r>
            <a:endParaRPr lang="de-DE" dirty="0"/>
          </a:p>
          <a:p>
            <a:r>
              <a:rPr lang="de-DE" dirty="0" smtClean="0"/>
              <a:t>1010101100</a:t>
            </a:r>
            <a:r>
              <a:rPr lang="de-DE" baseline="-25000" dirty="0" smtClean="0"/>
              <a:t>2</a:t>
            </a:r>
            <a:r>
              <a:rPr lang="de-DE" dirty="0" smtClean="0"/>
              <a:t> </a:t>
            </a:r>
            <a:r>
              <a:rPr lang="de-DE" dirty="0"/>
              <a:t>in </a:t>
            </a:r>
            <a:r>
              <a:rPr lang="de-DE" dirty="0" smtClean="0"/>
              <a:t>Base16</a:t>
            </a:r>
          </a:p>
          <a:p>
            <a:r>
              <a:rPr lang="de-DE" dirty="0" smtClean="0"/>
              <a:t>354347357</a:t>
            </a:r>
            <a:r>
              <a:rPr lang="de-DE" baseline="-25000" dirty="0" smtClean="0"/>
              <a:t>10</a:t>
            </a:r>
            <a:r>
              <a:rPr lang="de-DE" dirty="0" smtClean="0"/>
              <a:t> </a:t>
            </a:r>
            <a:r>
              <a:rPr lang="de-DE" dirty="0"/>
              <a:t>in Base </a:t>
            </a:r>
            <a:r>
              <a:rPr lang="de-DE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21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Base – Conversion Demo For Homework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2143 in base 5 to base 7</a:t>
            </a:r>
          </a:p>
          <a:p>
            <a:r>
              <a:rPr lang="en-US" dirty="0" smtClean="0"/>
              <a:t>21432 in base 5 to base 9</a:t>
            </a:r>
          </a:p>
          <a:p>
            <a:endParaRPr lang="en-US" dirty="0"/>
          </a:p>
          <a:p>
            <a:r>
              <a:rPr lang="en-US" dirty="0" smtClean="0"/>
              <a:t>Double check your solutions </a:t>
            </a:r>
            <a:r>
              <a:rPr lang="en-US" dirty="0"/>
              <a:t>using Wolfram Alpha </a:t>
            </a:r>
            <a:r>
              <a:rPr lang="en-US" dirty="0" smtClean="0"/>
              <a:t>“21432_5 </a:t>
            </a:r>
            <a:r>
              <a:rPr lang="en-US" dirty="0"/>
              <a:t>in base </a:t>
            </a:r>
            <a:r>
              <a:rPr lang="en-US" dirty="0" smtClean="0"/>
              <a:t>9”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51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8621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Caesar Encryption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44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Caesar Encryption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encrypts Letters, not symbols</a:t>
            </a:r>
          </a:p>
          <a:p>
            <a:r>
              <a:rPr lang="en-US" dirty="0"/>
              <a:t>"Hello Students! .</a:t>
            </a:r>
            <a:r>
              <a:rPr lang="en-US" dirty="0" err="1"/>
              <a:t>aAbBcC</a:t>
            </a:r>
            <a:r>
              <a:rPr lang="en-US" dirty="0"/>
              <a:t>? &gt;</a:t>
            </a:r>
            <a:r>
              <a:rPr lang="en-US" dirty="0" err="1"/>
              <a:t>wWxXyYzZ</a:t>
            </a:r>
            <a:r>
              <a:rPr lang="en-US" dirty="0" smtClean="0"/>
              <a:t>&lt;“ becomes "</a:t>
            </a:r>
            <a:r>
              <a:rPr lang="en-US" dirty="0" err="1"/>
              <a:t>Khoor</a:t>
            </a:r>
            <a:r>
              <a:rPr lang="en-US" dirty="0"/>
              <a:t> </a:t>
            </a:r>
            <a:r>
              <a:rPr lang="en-US" dirty="0" err="1"/>
              <a:t>Vwxghqwv</a:t>
            </a:r>
            <a:r>
              <a:rPr lang="en-US" dirty="0"/>
              <a:t>! .</a:t>
            </a:r>
            <a:r>
              <a:rPr lang="en-US" dirty="0" err="1"/>
              <a:t>dDeEfF</a:t>
            </a:r>
            <a:r>
              <a:rPr lang="en-US" dirty="0"/>
              <a:t>? &gt;</a:t>
            </a:r>
            <a:r>
              <a:rPr lang="en-US" dirty="0" err="1"/>
              <a:t>zZaAbBcC</a:t>
            </a:r>
            <a:r>
              <a:rPr lang="en-US" dirty="0" smtClean="0"/>
              <a:t>&lt;“ with a shift of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3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Caesar Encryption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Input</a:t>
            </a:r>
            <a:r>
              <a:rPr lang="en-US" dirty="0" smtClean="0"/>
              <a:t> a String to be encrypted</a:t>
            </a:r>
          </a:p>
          <a:p>
            <a:r>
              <a:rPr lang="en-US" u="sng" dirty="0" smtClean="0"/>
              <a:t>Input</a:t>
            </a:r>
            <a:r>
              <a:rPr lang="en-US" dirty="0" smtClean="0"/>
              <a:t> a cipher as an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Can be negative or greater than 26</a:t>
            </a:r>
          </a:p>
          <a:p>
            <a:r>
              <a:rPr lang="en-US" dirty="0" smtClean="0"/>
              <a:t>Encrypt the string</a:t>
            </a:r>
          </a:p>
          <a:p>
            <a:r>
              <a:rPr lang="en-US" dirty="0" smtClean="0"/>
              <a:t>Case should remain the same</a:t>
            </a:r>
          </a:p>
          <a:p>
            <a:r>
              <a:rPr lang="en-US" u="sng" dirty="0" smtClean="0"/>
              <a:t>Output</a:t>
            </a:r>
            <a:r>
              <a:rPr lang="en-US" dirty="0" smtClean="0"/>
              <a:t> the String via write()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05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Vowel Replacement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1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Vowel Replacement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program that replaces all vowels (a, e, </a:t>
            </a:r>
            <a:r>
              <a:rPr lang="en-US" dirty="0" err="1" smtClean="0"/>
              <a:t>i</a:t>
            </a:r>
            <a:r>
              <a:rPr lang="en-US" dirty="0" smtClean="0"/>
              <a:t>, o u) with a specified letter</a:t>
            </a:r>
          </a:p>
          <a:p>
            <a:pPr lvl="1"/>
            <a:r>
              <a:rPr lang="en-US" dirty="0" smtClean="0"/>
              <a:t>Ä, ö, ü are not considered vowels</a:t>
            </a:r>
          </a:p>
          <a:p>
            <a:r>
              <a:rPr lang="en-US" dirty="0" smtClean="0"/>
              <a:t>Must keep capitalization</a:t>
            </a:r>
          </a:p>
          <a:p>
            <a:r>
              <a:rPr lang="en-US" dirty="0"/>
              <a:t>Only uses length and </a:t>
            </a:r>
            <a:r>
              <a:rPr lang="en-US" dirty="0" err="1"/>
              <a:t>charAt</a:t>
            </a:r>
            <a:r>
              <a:rPr lang="en-US" dirty="0"/>
              <a:t> library </a:t>
            </a:r>
            <a:r>
              <a:rPr lang="en-US" dirty="0" smtClean="0"/>
              <a:t>functions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EX: </a:t>
            </a:r>
            <a:r>
              <a:rPr lang="de-DE" dirty="0"/>
              <a:t>"</a:t>
            </a:r>
            <a:r>
              <a:rPr lang="de-DE" dirty="0" err="1" smtClean="0"/>
              <a:t>Exenmeister</a:t>
            </a:r>
            <a:r>
              <a:rPr lang="de-DE" dirty="0" smtClean="0"/>
              <a:t>" </a:t>
            </a:r>
            <a:r>
              <a:rPr lang="de-DE" dirty="0" err="1" smtClean="0"/>
              <a:t>to</a:t>
            </a:r>
            <a:r>
              <a:rPr lang="de-DE" dirty="0"/>
              <a:t> "</a:t>
            </a:r>
            <a:r>
              <a:rPr lang="de-DE" dirty="0" err="1" smtClean="0"/>
              <a:t>Oxonmoostor</a:t>
            </a:r>
            <a:r>
              <a:rPr lang="de-DE" dirty="0" smtClean="0"/>
              <a:t>" </a:t>
            </a:r>
            <a:r>
              <a:rPr lang="de-DE" dirty="0" err="1" smtClean="0"/>
              <a:t>if</a:t>
            </a:r>
            <a:r>
              <a:rPr lang="de-DE" dirty="0" smtClean="0"/>
              <a:t> O/o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inputted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1493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Vowel Replacement – Approach 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code interface provided</a:t>
            </a:r>
          </a:p>
          <a:p>
            <a:r>
              <a:rPr lang="en-US" dirty="0" smtClean="0"/>
              <a:t>Input a letter to replace all vowels with</a:t>
            </a:r>
          </a:p>
          <a:p>
            <a:r>
              <a:rPr lang="en-US" dirty="0" smtClean="0"/>
              <a:t>Output the new String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93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Inverse Capitalization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26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Inverse Capitalization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String</a:t>
            </a:r>
          </a:p>
          <a:p>
            <a:r>
              <a:rPr lang="en-US" dirty="0" smtClean="0"/>
              <a:t>Swap Upper and Lower Case</a:t>
            </a:r>
          </a:p>
          <a:p>
            <a:r>
              <a:rPr lang="en-US" dirty="0" smtClean="0"/>
              <a:t>Outputs via Write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Only uses length and </a:t>
            </a:r>
            <a:r>
              <a:rPr lang="en-US" dirty="0" err="1" smtClean="0"/>
              <a:t>charAt</a:t>
            </a:r>
            <a:r>
              <a:rPr lang="en-US" dirty="0" smtClean="0"/>
              <a:t> library functions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EX: </a:t>
            </a:r>
            <a:r>
              <a:rPr lang="de-DE" dirty="0"/>
              <a:t>"</a:t>
            </a:r>
            <a:r>
              <a:rPr lang="de-DE" dirty="0" err="1"/>
              <a:t>Hello</a:t>
            </a:r>
            <a:r>
              <a:rPr lang="de-DE" dirty="0"/>
              <a:t> </a:t>
            </a:r>
            <a:r>
              <a:rPr lang="de-DE" dirty="0" err="1"/>
              <a:t>Students</a:t>
            </a:r>
            <a:r>
              <a:rPr lang="de-DE" dirty="0"/>
              <a:t>!"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/>
              <a:t>"</a:t>
            </a:r>
            <a:r>
              <a:rPr lang="de-DE" dirty="0" err="1"/>
              <a:t>hELLO</a:t>
            </a:r>
            <a:r>
              <a:rPr lang="de-DE" dirty="0"/>
              <a:t> </a:t>
            </a:r>
            <a:r>
              <a:rPr lang="de-DE" dirty="0" err="1"/>
              <a:t>sTUDENTS</a:t>
            </a:r>
            <a:r>
              <a:rPr lang="de-DE" dirty="0"/>
              <a:t>!"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81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Inverse Capitalization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Challenge for the experienced programmers: 		</a:t>
            </a:r>
          </a:p>
          <a:p>
            <a:pPr lvl="1"/>
            <a:r>
              <a:rPr lang="en-US" dirty="0" smtClean="0"/>
              <a:t>Convert uppercase to lowercase and vice versa via binary operators</a:t>
            </a:r>
          </a:p>
          <a:p>
            <a:pPr lvl="1"/>
            <a:endParaRPr lang="en-US" dirty="0"/>
          </a:p>
          <a:p>
            <a:r>
              <a:rPr lang="en-US" dirty="0" smtClean="0"/>
              <a:t>Tip: Look at the ASCII table in Binary and compare a letters uppercase and lowercase number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34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be corrected faster next time</a:t>
            </a:r>
          </a:p>
          <a:p>
            <a:pPr lvl="1"/>
            <a:r>
              <a:rPr lang="en-US" dirty="0" smtClean="0"/>
              <a:t>Please double check your scoring </a:t>
            </a:r>
            <a:r>
              <a:rPr lang="en-US" dirty="0" smtClean="0">
                <a:sym typeface="Wingdings" panose="05000000000000000000" pitchFamily="2" charset="2"/>
              </a:rPr>
              <a:t> late night math's doesn’t always work that well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794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</a:t>
            </a:r>
            <a:r>
              <a:rPr lang="en-US" dirty="0" smtClean="0"/>
              <a:t>Questions to Week 3?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07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Methods and classes for this week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4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70177" y="1022629"/>
            <a:ext cx="7989752" cy="3630795"/>
          </a:xfrm>
        </p:spPr>
        <p:txBody>
          <a:bodyPr/>
          <a:lstStyle/>
          <a:p>
            <a:r>
              <a:rPr lang="en-US" dirty="0" smtClean="0"/>
              <a:t>Char is a digit between 0 and 127 </a:t>
            </a:r>
          </a:p>
          <a:p>
            <a:r>
              <a:rPr lang="en-US" dirty="0" smtClean="0"/>
              <a:t>Each char is mapped to a letter</a:t>
            </a:r>
          </a:p>
          <a:p>
            <a:r>
              <a:rPr lang="en-US" dirty="0" smtClean="0"/>
              <a:t>A string is comprised of multiple chars</a:t>
            </a:r>
          </a:p>
          <a:p>
            <a:r>
              <a:rPr lang="en-US" dirty="0" smtClean="0"/>
              <a:t>‘A’ == 65 </a:t>
            </a:r>
          </a:p>
          <a:p>
            <a:pPr lvl="1"/>
            <a:r>
              <a:rPr lang="en-US" dirty="0" smtClean="0"/>
              <a:t>char c = 65 is equivalent to c = </a:t>
            </a:r>
            <a:r>
              <a:rPr lang="en-US" dirty="0" smtClean="0"/>
              <a:t>‘A’</a:t>
            </a:r>
            <a:endParaRPr lang="en-US" dirty="0"/>
          </a:p>
        </p:txBody>
      </p:sp>
      <p:pic>
        <p:nvPicPr>
          <p:cNvPr id="2050" name="Picture 2" descr="http://macao.communications.museum/images/exhibits/2_18_8_1_e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0" y="3905249"/>
            <a:ext cx="6191250" cy="295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184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Useful String Methods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String s = “Demo”;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s.charAt</a:t>
            </a:r>
            <a:r>
              <a:rPr lang="en-US" dirty="0" smtClean="0"/>
              <a:t>(2); 	// ’m’	First Letter is Index 0</a:t>
            </a:r>
          </a:p>
          <a:p>
            <a:pPr marL="0" indent="0">
              <a:buNone/>
            </a:pPr>
            <a:r>
              <a:rPr lang="en-US" dirty="0" err="1" smtClean="0"/>
              <a:t>s.length</a:t>
            </a:r>
            <a:r>
              <a:rPr lang="en-US" dirty="0" smtClean="0"/>
              <a:t>();		// 4		Starts at 0 being an empty string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98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Operators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917521"/>
          </a:xfrm>
        </p:spPr>
        <p:txBody>
          <a:bodyPr/>
          <a:lstStyle/>
          <a:p>
            <a:r>
              <a:rPr lang="en-US" dirty="0" smtClean="0"/>
              <a:t>These are the operators for Java</a:t>
            </a:r>
          </a:p>
          <a:p>
            <a:pPr lvl="1"/>
            <a:r>
              <a:rPr lang="en-US" dirty="0" smtClean="0"/>
              <a:t>Differ in DS and ERA</a:t>
            </a:r>
            <a:endParaRPr lang="en-US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192" y="3145524"/>
            <a:ext cx="8089171" cy="2185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55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e">
  <a:themeElements>
    <a:clrScheme name="Dividende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e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e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Dividende</Template>
  <TotalTime>0</TotalTime>
  <Words>577</Words>
  <Application>Microsoft Office PowerPoint</Application>
  <PresentationFormat>Bildschirmpräsentation (4:3)</PresentationFormat>
  <Paragraphs>139</Paragraphs>
  <Slides>38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38</vt:i4>
      </vt:variant>
    </vt:vector>
  </HeadingPairs>
  <TitlesOfParts>
    <vt:vector size="42" baseType="lpstr">
      <vt:lpstr>Gill Sans MT</vt:lpstr>
      <vt:lpstr>Wingdings</vt:lpstr>
      <vt:lpstr>Wingdings 2</vt:lpstr>
      <vt:lpstr>Dividende</vt:lpstr>
      <vt:lpstr>Week 4</vt:lpstr>
      <vt:lpstr>Table of contents</vt:lpstr>
      <vt:lpstr>Homework</vt:lpstr>
      <vt:lpstr>Homework</vt:lpstr>
      <vt:lpstr>homework</vt:lpstr>
      <vt:lpstr>Useful Methods and classes for this week</vt:lpstr>
      <vt:lpstr>Chars</vt:lpstr>
      <vt:lpstr>Useful String Methods</vt:lpstr>
      <vt:lpstr>Binary Operators</vt:lpstr>
      <vt:lpstr>Binary Operators – Carlos DS Trainer</vt:lpstr>
      <vt:lpstr>Binary Operators – Practice</vt:lpstr>
      <vt:lpstr>Binary Operators – Practice Examples</vt:lpstr>
      <vt:lpstr>Tutor Tasks</vt:lpstr>
      <vt:lpstr>Number base</vt:lpstr>
      <vt:lpstr>Number base</vt:lpstr>
      <vt:lpstr>Number base</vt:lpstr>
      <vt:lpstr>Number base</vt:lpstr>
      <vt:lpstr>Number base</vt:lpstr>
      <vt:lpstr>Number base</vt:lpstr>
      <vt:lpstr>Number base</vt:lpstr>
      <vt:lpstr>Number Base – Approach </vt:lpstr>
      <vt:lpstr>Number Base – Approach </vt:lpstr>
      <vt:lpstr>Number Base – Approach </vt:lpstr>
      <vt:lpstr>Number Base – Approach </vt:lpstr>
      <vt:lpstr>Number Base – Tasks </vt:lpstr>
      <vt:lpstr>Number Base – Tasks </vt:lpstr>
      <vt:lpstr>Number Base Conversion - Demo</vt:lpstr>
      <vt:lpstr>Number Base Conversion – Tutor Tasks</vt:lpstr>
      <vt:lpstr>Number Base – Conversion Demo For Homework</vt:lpstr>
      <vt:lpstr>Caesar Encryption</vt:lpstr>
      <vt:lpstr>Caesar Encryption</vt:lpstr>
      <vt:lpstr>Caesar Encryption</vt:lpstr>
      <vt:lpstr>Vowel Replacement</vt:lpstr>
      <vt:lpstr>Vowel Replacement</vt:lpstr>
      <vt:lpstr>Vowel Replacement – Approach </vt:lpstr>
      <vt:lpstr>Inverse Capitalization</vt:lpstr>
      <vt:lpstr>Inverse Capitalization</vt:lpstr>
      <vt:lpstr>Inverse Capitalization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4</dc:title>
  <dc:creator>Jason Lochert</dc:creator>
  <cp:lastModifiedBy>Jason Lochert</cp:lastModifiedBy>
  <cp:revision>14</cp:revision>
  <dcterms:created xsi:type="dcterms:W3CDTF">2017-11-14T13:21:34Z</dcterms:created>
  <dcterms:modified xsi:type="dcterms:W3CDTF">2017-11-16T14:27:03Z</dcterms:modified>
</cp:coreProperties>
</file>