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8" r:id="rId3"/>
    <p:sldId id="257" r:id="rId4"/>
    <p:sldId id="261" r:id="rId5"/>
    <p:sldId id="259" r:id="rId6"/>
    <p:sldId id="260"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55" d="100"/>
          <a:sy n="55" d="100"/>
        </p:scale>
        <p:origin x="90" y="17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83960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91036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2965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712846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8917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4142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8807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80585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5508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1/25/2018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192626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5533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1/25/2018</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‹Nr.›</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23525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Week 12</a:t>
            </a:r>
            <a:endParaRPr lang="en-US" dirty="0"/>
          </a:p>
        </p:txBody>
      </p:sp>
      <p:sp>
        <p:nvSpPr>
          <p:cNvPr id="3" name="Untertitel 2"/>
          <p:cNvSpPr>
            <a:spLocks noGrp="1"/>
          </p:cNvSpPr>
          <p:nvPr>
            <p:ph type="subTitle" idx="1"/>
          </p:nvPr>
        </p:nvSpPr>
        <p:spPr/>
        <p:txBody>
          <a:bodyPr/>
          <a:lstStyle/>
          <a:p>
            <a:r>
              <a:rPr lang="en-US" dirty="0" smtClean="0"/>
              <a:t>Threading</a:t>
            </a:r>
            <a:endParaRPr lang="en-US" dirty="0"/>
          </a:p>
        </p:txBody>
      </p:sp>
    </p:spTree>
    <p:extLst>
      <p:ext uri="{BB962C8B-B14F-4D97-AF65-F5344CB8AC3E}">
        <p14:creationId xmlns:p14="http://schemas.microsoft.com/office/powerpoint/2010/main" val="3008889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a:t>
            </a:r>
            <a:endParaRPr lang="en-US" dirty="0"/>
          </a:p>
        </p:txBody>
      </p:sp>
      <p:sp>
        <p:nvSpPr>
          <p:cNvPr id="3" name="Inhaltsplatzhalter 2"/>
          <p:cNvSpPr>
            <a:spLocks noGrp="1"/>
          </p:cNvSpPr>
          <p:nvPr>
            <p:ph idx="1"/>
          </p:nvPr>
        </p:nvSpPr>
        <p:spPr/>
        <p:txBody>
          <a:bodyPr/>
          <a:lstStyle/>
          <a:p>
            <a:pPr marL="0" indent="0">
              <a:buNone/>
            </a:pPr>
            <a:r>
              <a:rPr lang="en-US" dirty="0" smtClean="0"/>
              <a:t>Q:	Why does the alternative code work?</a:t>
            </a:r>
            <a:endParaRPr lang="en-US" dirty="0"/>
          </a:p>
        </p:txBody>
      </p:sp>
    </p:spTree>
    <p:extLst>
      <p:ext uri="{BB962C8B-B14F-4D97-AF65-F5344CB8AC3E}">
        <p14:creationId xmlns:p14="http://schemas.microsoft.com/office/powerpoint/2010/main" val="344485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a:t>
            </a:r>
            <a:endParaRPr lang="en-US" dirty="0"/>
          </a:p>
        </p:txBody>
      </p:sp>
      <p:sp>
        <p:nvSpPr>
          <p:cNvPr id="3" name="Inhaltsplatzhalter 2"/>
          <p:cNvSpPr>
            <a:spLocks noGrp="1"/>
          </p:cNvSpPr>
          <p:nvPr>
            <p:ph idx="1"/>
          </p:nvPr>
        </p:nvSpPr>
        <p:spPr/>
        <p:txBody>
          <a:bodyPr/>
          <a:lstStyle/>
          <a:p>
            <a:pPr marL="0" indent="0">
              <a:buNone/>
            </a:pPr>
            <a:r>
              <a:rPr lang="en-US" dirty="0" smtClean="0"/>
              <a:t>Q:	Why does the alternative code work?</a:t>
            </a:r>
          </a:p>
          <a:p>
            <a:pPr marL="0" indent="0">
              <a:buNone/>
            </a:pPr>
            <a:r>
              <a:rPr lang="en-US" dirty="0" smtClean="0"/>
              <a:t>A:	Join</a:t>
            </a:r>
            <a:endParaRPr lang="en-US" dirty="0"/>
          </a:p>
        </p:txBody>
      </p:sp>
    </p:spTree>
    <p:extLst>
      <p:ext uri="{BB962C8B-B14F-4D97-AF65-F5344CB8AC3E}">
        <p14:creationId xmlns:p14="http://schemas.microsoft.com/office/powerpoint/2010/main" val="634580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a:t>
            </a:r>
            <a:endParaRPr lang="en-US" dirty="0"/>
          </a:p>
        </p:txBody>
      </p:sp>
      <p:sp>
        <p:nvSpPr>
          <p:cNvPr id="3" name="Inhaltsplatzhalter 2"/>
          <p:cNvSpPr>
            <a:spLocks noGrp="1"/>
          </p:cNvSpPr>
          <p:nvPr>
            <p:ph idx="1"/>
          </p:nvPr>
        </p:nvSpPr>
        <p:spPr/>
        <p:txBody>
          <a:bodyPr/>
          <a:lstStyle/>
          <a:p>
            <a:r>
              <a:rPr lang="en-US" dirty="0" smtClean="0"/>
              <a:t>Q:	How would we use Locks to securely count this program?</a:t>
            </a:r>
            <a:endParaRPr lang="en-US" dirty="0"/>
          </a:p>
        </p:txBody>
      </p:sp>
    </p:spTree>
    <p:extLst>
      <p:ext uri="{BB962C8B-B14F-4D97-AF65-F5344CB8AC3E}">
        <p14:creationId xmlns:p14="http://schemas.microsoft.com/office/powerpoint/2010/main" val="1757067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a:t>
            </a:r>
            <a:endParaRPr lang="en-US" dirty="0"/>
          </a:p>
        </p:txBody>
      </p:sp>
      <p:sp>
        <p:nvSpPr>
          <p:cNvPr id="3" name="Inhaltsplatzhalter 2"/>
          <p:cNvSpPr>
            <a:spLocks noGrp="1"/>
          </p:cNvSpPr>
          <p:nvPr>
            <p:ph idx="1"/>
          </p:nvPr>
        </p:nvSpPr>
        <p:spPr/>
        <p:txBody>
          <a:bodyPr/>
          <a:lstStyle/>
          <a:p>
            <a:pPr marL="0" indent="0">
              <a:buNone/>
            </a:pPr>
            <a:r>
              <a:rPr lang="en-US" dirty="0" smtClean="0"/>
              <a:t>Q:	Synchronized vs Locks</a:t>
            </a:r>
            <a:endParaRPr lang="en-US" dirty="0"/>
          </a:p>
        </p:txBody>
      </p:sp>
    </p:spTree>
    <p:extLst>
      <p:ext uri="{BB962C8B-B14F-4D97-AF65-F5344CB8AC3E}">
        <p14:creationId xmlns:p14="http://schemas.microsoft.com/office/powerpoint/2010/main" val="1777640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a:t>
            </a:r>
            <a:endParaRPr lang="en-US" dirty="0"/>
          </a:p>
        </p:txBody>
      </p:sp>
      <p:sp>
        <p:nvSpPr>
          <p:cNvPr id="3" name="Inhaltsplatzhalter 2"/>
          <p:cNvSpPr>
            <a:spLocks noGrp="1"/>
          </p:cNvSpPr>
          <p:nvPr>
            <p:ph idx="1"/>
          </p:nvPr>
        </p:nvSpPr>
        <p:spPr/>
        <p:txBody>
          <a:bodyPr/>
          <a:lstStyle/>
          <a:p>
            <a:pPr marL="0" indent="0">
              <a:buNone/>
            </a:pPr>
            <a:r>
              <a:rPr lang="en-US" dirty="0" smtClean="0"/>
              <a:t>Q:	Synchronized vs Locks</a:t>
            </a:r>
          </a:p>
          <a:p>
            <a:pPr marL="0" indent="0">
              <a:buNone/>
            </a:pPr>
            <a:r>
              <a:rPr lang="en-US" dirty="0" smtClean="0"/>
              <a:t>A:	Lock allows more complex structures whilst synchronized is a rather basic if style block.</a:t>
            </a:r>
          </a:p>
          <a:p>
            <a:pPr marL="0" indent="0">
              <a:buNone/>
            </a:pPr>
            <a:r>
              <a:rPr lang="en-US" dirty="0" smtClean="0"/>
              <a:t>Generally, synchronized will be more than enough</a:t>
            </a:r>
            <a:endParaRPr lang="en-US" dirty="0"/>
          </a:p>
        </p:txBody>
      </p:sp>
    </p:spTree>
    <p:extLst>
      <p:ext uri="{BB962C8B-B14F-4D97-AF65-F5344CB8AC3E}">
        <p14:creationId xmlns:p14="http://schemas.microsoft.com/office/powerpoint/2010/main" val="305497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a:t>
            </a:r>
            <a:endParaRPr lang="en-US" dirty="0"/>
          </a:p>
        </p:txBody>
      </p:sp>
      <p:sp>
        <p:nvSpPr>
          <p:cNvPr id="3" name="Inhaltsplatzhalter 2"/>
          <p:cNvSpPr>
            <a:spLocks noGrp="1"/>
          </p:cNvSpPr>
          <p:nvPr>
            <p:ph idx="1"/>
          </p:nvPr>
        </p:nvSpPr>
        <p:spPr/>
        <p:txBody>
          <a:bodyPr/>
          <a:lstStyle/>
          <a:p>
            <a:pPr marL="0" indent="0">
              <a:buNone/>
            </a:pPr>
            <a:r>
              <a:rPr lang="en-US" dirty="0" smtClean="0"/>
              <a:t>Q:	Why is the Secure counter (synchronized incremental) slower than the original.</a:t>
            </a:r>
            <a:endParaRPr lang="en-US" dirty="0"/>
          </a:p>
        </p:txBody>
      </p:sp>
    </p:spTree>
    <p:extLst>
      <p:ext uri="{BB962C8B-B14F-4D97-AF65-F5344CB8AC3E}">
        <p14:creationId xmlns:p14="http://schemas.microsoft.com/office/powerpoint/2010/main" val="1590621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a:t>
            </a:r>
            <a:endParaRPr lang="en-US" dirty="0"/>
          </a:p>
        </p:txBody>
      </p:sp>
      <p:sp>
        <p:nvSpPr>
          <p:cNvPr id="3" name="Inhaltsplatzhalter 2"/>
          <p:cNvSpPr>
            <a:spLocks noGrp="1"/>
          </p:cNvSpPr>
          <p:nvPr>
            <p:ph idx="1"/>
          </p:nvPr>
        </p:nvSpPr>
        <p:spPr/>
        <p:txBody>
          <a:bodyPr/>
          <a:lstStyle/>
          <a:p>
            <a:pPr marL="0" indent="0">
              <a:buNone/>
            </a:pPr>
            <a:r>
              <a:rPr lang="en-US" dirty="0" smtClean="0"/>
              <a:t>Q:	Why is the Secure counter (synchronized incremental) slower than the original.</a:t>
            </a:r>
          </a:p>
          <a:p>
            <a:pPr marL="0" indent="0">
              <a:buNone/>
            </a:pPr>
            <a:r>
              <a:rPr lang="en-US" dirty="0" smtClean="0"/>
              <a:t>A:	Synchronization requires processing power</a:t>
            </a:r>
            <a:endParaRPr lang="en-US" dirty="0"/>
          </a:p>
        </p:txBody>
      </p:sp>
    </p:spTree>
    <p:extLst>
      <p:ext uri="{BB962C8B-B14F-4D97-AF65-F5344CB8AC3E}">
        <p14:creationId xmlns:p14="http://schemas.microsoft.com/office/powerpoint/2010/main" val="3535451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12.3	</a:t>
            </a:r>
            <a:endParaRPr lang="en-US" dirty="0"/>
          </a:p>
        </p:txBody>
      </p:sp>
      <p:sp>
        <p:nvSpPr>
          <p:cNvPr id="3" name="Inhaltsplatzhalter 2"/>
          <p:cNvSpPr>
            <a:spLocks noGrp="1"/>
          </p:cNvSpPr>
          <p:nvPr>
            <p:ph idx="1"/>
          </p:nvPr>
        </p:nvSpPr>
        <p:spPr/>
        <p:txBody>
          <a:bodyPr/>
          <a:lstStyle/>
          <a:p>
            <a:r>
              <a:rPr lang="en-US" dirty="0" smtClean="0"/>
              <a:t>I find time would better be spent programing map over 3. I feel that all the concepts taught in 3 are better represented in 4</a:t>
            </a:r>
            <a:endParaRPr lang="en-US" dirty="0"/>
          </a:p>
        </p:txBody>
      </p:sp>
    </p:spTree>
    <p:extLst>
      <p:ext uri="{BB962C8B-B14F-4D97-AF65-F5344CB8AC3E}">
        <p14:creationId xmlns:p14="http://schemas.microsoft.com/office/powerpoint/2010/main" val="1144564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12.4	Map</a:t>
            </a:r>
            <a:endParaRPr lang="en-US" dirty="0"/>
          </a:p>
        </p:txBody>
      </p:sp>
      <p:sp>
        <p:nvSpPr>
          <p:cNvPr id="3" name="Inhaltsplatzhalter 2"/>
          <p:cNvSpPr>
            <a:spLocks noGrp="1"/>
          </p:cNvSpPr>
          <p:nvPr>
            <p:ph idx="1"/>
          </p:nvPr>
        </p:nvSpPr>
        <p:spPr/>
        <p:txBody>
          <a:bodyPr/>
          <a:lstStyle/>
          <a:p>
            <a:r>
              <a:rPr lang="en-US" dirty="0" smtClean="0"/>
              <a:t>A map applies a function on every element of an array and saves it to another array</a:t>
            </a:r>
          </a:p>
          <a:p>
            <a:pPr lvl="1"/>
            <a:r>
              <a:rPr lang="de-DE" dirty="0"/>
              <a:t>f : Z → N </a:t>
            </a:r>
            <a:endParaRPr lang="de-DE" dirty="0" smtClean="0"/>
          </a:p>
          <a:p>
            <a:pPr lvl="1"/>
            <a:r>
              <a:rPr lang="de-DE" dirty="0"/>
              <a:t>[i1, . . . , </a:t>
            </a:r>
            <a:r>
              <a:rPr lang="de-DE" dirty="0" err="1"/>
              <a:t>ik</a:t>
            </a:r>
            <a:r>
              <a:rPr lang="de-DE" dirty="0"/>
              <a:t>] → [f(i1), . . . , f(</a:t>
            </a:r>
            <a:r>
              <a:rPr lang="de-DE" dirty="0" err="1"/>
              <a:t>ik</a:t>
            </a:r>
            <a:r>
              <a:rPr lang="de-DE" dirty="0"/>
              <a:t>)]</a:t>
            </a:r>
            <a:endParaRPr lang="en-US" dirty="0"/>
          </a:p>
        </p:txBody>
      </p:sp>
    </p:spTree>
    <p:extLst>
      <p:ext uri="{BB962C8B-B14F-4D97-AF65-F5344CB8AC3E}">
        <p14:creationId xmlns:p14="http://schemas.microsoft.com/office/powerpoint/2010/main" val="1809880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12.4</a:t>
            </a:r>
            <a:endParaRPr lang="en-US" dirty="0"/>
          </a:p>
        </p:txBody>
      </p:sp>
      <p:sp>
        <p:nvSpPr>
          <p:cNvPr id="3" name="Inhaltsplatzhalter 2"/>
          <p:cNvSpPr>
            <a:spLocks noGrp="1"/>
          </p:cNvSpPr>
          <p:nvPr>
            <p:ph idx="1"/>
          </p:nvPr>
        </p:nvSpPr>
        <p:spPr/>
        <p:txBody>
          <a:bodyPr/>
          <a:lstStyle/>
          <a:p>
            <a:r>
              <a:rPr lang="en-US" dirty="0" smtClean="0"/>
              <a:t>Assume the function is very memory intensive that we require multi threading</a:t>
            </a:r>
            <a:endParaRPr lang="en-US" dirty="0"/>
          </a:p>
        </p:txBody>
      </p:sp>
    </p:spTree>
    <p:extLst>
      <p:ext uri="{BB962C8B-B14F-4D97-AF65-F5344CB8AC3E}">
        <p14:creationId xmlns:p14="http://schemas.microsoft.com/office/powerpoint/2010/main" val="3191448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Threading	Things you should know</a:t>
            </a:r>
            <a:endParaRPr lang="en-US" dirty="0"/>
          </a:p>
        </p:txBody>
      </p:sp>
      <p:sp>
        <p:nvSpPr>
          <p:cNvPr id="3" name="Inhaltsplatzhalter 2"/>
          <p:cNvSpPr>
            <a:spLocks noGrp="1"/>
          </p:cNvSpPr>
          <p:nvPr>
            <p:ph idx="1"/>
          </p:nvPr>
        </p:nvSpPr>
        <p:spPr/>
        <p:txBody>
          <a:bodyPr/>
          <a:lstStyle/>
          <a:p>
            <a:r>
              <a:rPr lang="en-US" dirty="0" smtClean="0"/>
              <a:t>synchronized(Object lock) – Program can only continue if the lock is not currently in use</a:t>
            </a:r>
          </a:p>
          <a:p>
            <a:r>
              <a:rPr lang="en-US" dirty="0" err="1" smtClean="0"/>
              <a:t>Thread.start</a:t>
            </a:r>
            <a:r>
              <a:rPr lang="en-US" dirty="0" smtClean="0"/>
              <a:t>() – Starts a new thread in which the run() method is executed</a:t>
            </a:r>
          </a:p>
          <a:p>
            <a:r>
              <a:rPr lang="en-US" dirty="0" err="1" smtClean="0"/>
              <a:t>Thread.join</a:t>
            </a:r>
            <a:r>
              <a:rPr lang="en-US" dirty="0" smtClean="0"/>
              <a:t>() – The program will only continue running once the current thread has ended </a:t>
            </a:r>
            <a:endParaRPr lang="en-US" dirty="0"/>
          </a:p>
        </p:txBody>
      </p:sp>
    </p:spTree>
    <p:extLst>
      <p:ext uri="{BB962C8B-B14F-4D97-AF65-F5344CB8AC3E}">
        <p14:creationId xmlns:p14="http://schemas.microsoft.com/office/powerpoint/2010/main" val="3431160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12.4</a:t>
            </a:r>
            <a:endParaRPr lang="en-US" dirty="0"/>
          </a:p>
        </p:txBody>
      </p:sp>
      <p:sp>
        <p:nvSpPr>
          <p:cNvPr id="3" name="Inhaltsplatzhalter 2"/>
          <p:cNvSpPr>
            <a:spLocks noGrp="1"/>
          </p:cNvSpPr>
          <p:nvPr>
            <p:ph idx="1"/>
          </p:nvPr>
        </p:nvSpPr>
        <p:spPr/>
        <p:txBody>
          <a:bodyPr/>
          <a:lstStyle/>
          <a:p>
            <a:r>
              <a:rPr lang="en-US" dirty="0" smtClean="0"/>
              <a:t>Array of length k will be subdivided into n parts</a:t>
            </a:r>
          </a:p>
          <a:p>
            <a:r>
              <a:rPr lang="en-US" dirty="0" err="1" smtClean="0"/>
              <a:t>k%n</a:t>
            </a:r>
            <a:r>
              <a:rPr lang="en-US" dirty="0" smtClean="0"/>
              <a:t> sections shall have the size</a:t>
            </a:r>
          </a:p>
          <a:p>
            <a:r>
              <a:rPr lang="en-US" dirty="0" smtClean="0"/>
              <a:t>Rest have  </a:t>
            </a:r>
            <a:endParaRPr lang="en-US" dirty="0"/>
          </a:p>
        </p:txBody>
      </p:sp>
      <p:pic>
        <p:nvPicPr>
          <p:cNvPr id="4" name="Grafik 3"/>
          <p:cNvPicPr>
            <a:picLocks noChangeAspect="1"/>
          </p:cNvPicPr>
          <p:nvPr/>
        </p:nvPicPr>
        <p:blipFill>
          <a:blip r:embed="rId2"/>
          <a:stretch>
            <a:fillRect/>
          </a:stretch>
        </p:blipFill>
        <p:spPr>
          <a:xfrm>
            <a:off x="4218880" y="3938625"/>
            <a:ext cx="714375" cy="209550"/>
          </a:xfrm>
          <a:prstGeom prst="rect">
            <a:avLst/>
          </a:prstGeom>
        </p:spPr>
      </p:pic>
      <p:pic>
        <p:nvPicPr>
          <p:cNvPr id="5" name="Grafik 4"/>
          <p:cNvPicPr>
            <a:picLocks noChangeAspect="1"/>
          </p:cNvPicPr>
          <p:nvPr/>
        </p:nvPicPr>
        <p:blipFill>
          <a:blip r:embed="rId3"/>
          <a:stretch>
            <a:fillRect/>
          </a:stretch>
        </p:blipFill>
        <p:spPr>
          <a:xfrm>
            <a:off x="2032224" y="4395421"/>
            <a:ext cx="419100" cy="152400"/>
          </a:xfrm>
          <a:prstGeom prst="rect">
            <a:avLst/>
          </a:prstGeom>
        </p:spPr>
      </p:pic>
    </p:spTree>
    <p:extLst>
      <p:ext uri="{BB962C8B-B14F-4D97-AF65-F5344CB8AC3E}">
        <p14:creationId xmlns:p14="http://schemas.microsoft.com/office/powerpoint/2010/main" val="2604521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12.4</a:t>
            </a:r>
            <a:endParaRPr lang="en-US" dirty="0"/>
          </a:p>
        </p:txBody>
      </p:sp>
      <p:sp>
        <p:nvSpPr>
          <p:cNvPr id="3" name="Inhaltsplatzhalter 2"/>
          <p:cNvSpPr>
            <a:spLocks noGrp="1"/>
          </p:cNvSpPr>
          <p:nvPr>
            <p:ph idx="1"/>
          </p:nvPr>
        </p:nvSpPr>
        <p:spPr/>
        <p:txBody>
          <a:bodyPr/>
          <a:lstStyle/>
          <a:p>
            <a:r>
              <a:rPr lang="en-US" dirty="0" smtClean="0"/>
              <a:t>Use an interface for a function</a:t>
            </a:r>
            <a:endParaRPr lang="en-US" dirty="0"/>
          </a:p>
        </p:txBody>
      </p:sp>
      <p:pic>
        <p:nvPicPr>
          <p:cNvPr id="4" name="Grafik 3"/>
          <p:cNvPicPr>
            <a:picLocks noChangeAspect="1"/>
          </p:cNvPicPr>
          <p:nvPr/>
        </p:nvPicPr>
        <p:blipFill>
          <a:blip r:embed="rId2"/>
          <a:stretch>
            <a:fillRect/>
          </a:stretch>
        </p:blipFill>
        <p:spPr>
          <a:xfrm>
            <a:off x="911835" y="4312993"/>
            <a:ext cx="6581775" cy="904875"/>
          </a:xfrm>
          <a:prstGeom prst="rect">
            <a:avLst/>
          </a:prstGeom>
        </p:spPr>
      </p:pic>
    </p:spTree>
    <p:extLst>
      <p:ext uri="{BB962C8B-B14F-4D97-AF65-F5344CB8AC3E}">
        <p14:creationId xmlns:p14="http://schemas.microsoft.com/office/powerpoint/2010/main" val="832532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12.4</a:t>
            </a:r>
            <a:endParaRPr lang="en-US" dirty="0"/>
          </a:p>
        </p:txBody>
      </p:sp>
      <p:sp>
        <p:nvSpPr>
          <p:cNvPr id="3" name="Inhaltsplatzhalter 2"/>
          <p:cNvSpPr>
            <a:spLocks noGrp="1"/>
          </p:cNvSpPr>
          <p:nvPr>
            <p:ph idx="1"/>
          </p:nvPr>
        </p:nvSpPr>
        <p:spPr/>
        <p:txBody>
          <a:bodyPr/>
          <a:lstStyle/>
          <a:p>
            <a:r>
              <a:rPr lang="en-US" dirty="0" smtClean="0"/>
              <a:t>A public class Map that contains the method </a:t>
            </a:r>
            <a:endParaRPr lang="en-US" dirty="0"/>
          </a:p>
        </p:txBody>
      </p:sp>
      <p:pic>
        <p:nvPicPr>
          <p:cNvPr id="4" name="Grafik 3"/>
          <p:cNvPicPr>
            <a:picLocks noChangeAspect="1"/>
          </p:cNvPicPr>
          <p:nvPr/>
        </p:nvPicPr>
        <p:blipFill>
          <a:blip r:embed="rId2"/>
          <a:stretch>
            <a:fillRect/>
          </a:stretch>
        </p:blipFill>
        <p:spPr>
          <a:xfrm>
            <a:off x="946272" y="4516682"/>
            <a:ext cx="6372225" cy="638175"/>
          </a:xfrm>
          <a:prstGeom prst="rect">
            <a:avLst/>
          </a:prstGeom>
        </p:spPr>
      </p:pic>
    </p:spTree>
    <p:extLst>
      <p:ext uri="{BB962C8B-B14F-4D97-AF65-F5344CB8AC3E}">
        <p14:creationId xmlns:p14="http://schemas.microsoft.com/office/powerpoint/2010/main" val="3615715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12.4</a:t>
            </a:r>
            <a:endParaRPr lang="en-US" dirty="0"/>
          </a:p>
        </p:txBody>
      </p:sp>
      <p:sp>
        <p:nvSpPr>
          <p:cNvPr id="3" name="Inhaltsplatzhalter 2"/>
          <p:cNvSpPr>
            <a:spLocks noGrp="1"/>
          </p:cNvSpPr>
          <p:nvPr>
            <p:ph idx="1"/>
          </p:nvPr>
        </p:nvSpPr>
        <p:spPr/>
        <p:txBody>
          <a:bodyPr/>
          <a:lstStyle/>
          <a:p>
            <a:r>
              <a:rPr lang="en-US" dirty="0" smtClean="0"/>
              <a:t>Map shall create n threads</a:t>
            </a:r>
          </a:p>
          <a:p>
            <a:pPr lvl="1"/>
            <a:r>
              <a:rPr lang="en-US" dirty="0" smtClean="0"/>
              <a:t>each shall access a sub section of the array</a:t>
            </a:r>
          </a:p>
          <a:p>
            <a:pPr lvl="1"/>
            <a:r>
              <a:rPr lang="de-DE" dirty="0"/>
              <a:t>f(a[i]) = b[i</a:t>
            </a:r>
            <a:r>
              <a:rPr lang="de-DE" dirty="0" smtClean="0"/>
              <a:t>] </a:t>
            </a:r>
            <a:r>
              <a:rPr lang="de-DE" dirty="0" err="1" smtClean="0"/>
              <a:t>for</a:t>
            </a:r>
            <a:r>
              <a:rPr lang="de-DE" dirty="0" smtClean="0"/>
              <a:t> all valid </a:t>
            </a:r>
            <a:r>
              <a:rPr lang="de-DE" dirty="0" err="1" smtClean="0"/>
              <a:t>indices</a:t>
            </a:r>
            <a:endParaRPr lang="de-DE" dirty="0" smtClean="0"/>
          </a:p>
          <a:p>
            <a:r>
              <a:rPr lang="de-DE" dirty="0" err="1" smtClean="0"/>
              <a:t>Make</a:t>
            </a:r>
            <a:r>
              <a:rPr lang="de-DE" dirty="0" smtClean="0"/>
              <a:t> </a:t>
            </a:r>
            <a:r>
              <a:rPr lang="de-DE" dirty="0" err="1" smtClean="0"/>
              <a:t>sure</a:t>
            </a:r>
            <a:r>
              <a:rPr lang="de-DE" dirty="0" smtClean="0"/>
              <a:t> </a:t>
            </a:r>
            <a:r>
              <a:rPr lang="de-DE" dirty="0" err="1" smtClean="0"/>
              <a:t>your</a:t>
            </a:r>
            <a:r>
              <a:rPr lang="de-DE" dirty="0" smtClean="0"/>
              <a:t> </a:t>
            </a:r>
            <a:r>
              <a:rPr lang="de-DE" dirty="0" err="1" smtClean="0"/>
              <a:t>threads</a:t>
            </a:r>
            <a:r>
              <a:rPr lang="de-DE" dirty="0" smtClean="0"/>
              <a:t> </a:t>
            </a:r>
            <a:r>
              <a:rPr lang="de-DE" dirty="0" err="1" smtClean="0"/>
              <a:t>are</a:t>
            </a:r>
            <a:r>
              <a:rPr lang="de-DE" dirty="0" smtClean="0"/>
              <a:t> </a:t>
            </a:r>
            <a:r>
              <a:rPr lang="de-DE" dirty="0" err="1" smtClean="0"/>
              <a:t>ended</a:t>
            </a:r>
            <a:endParaRPr lang="de-DE" dirty="0" smtClean="0"/>
          </a:p>
        </p:txBody>
      </p:sp>
    </p:spTree>
    <p:extLst>
      <p:ext uri="{BB962C8B-B14F-4D97-AF65-F5344CB8AC3E}">
        <p14:creationId xmlns:p14="http://schemas.microsoft.com/office/powerpoint/2010/main" val="3019628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12.4</a:t>
            </a:r>
            <a:endParaRPr lang="en-US" dirty="0"/>
          </a:p>
        </p:txBody>
      </p:sp>
      <p:sp>
        <p:nvSpPr>
          <p:cNvPr id="3" name="Inhaltsplatzhalter 2"/>
          <p:cNvSpPr>
            <a:spLocks noGrp="1"/>
          </p:cNvSpPr>
          <p:nvPr>
            <p:ph idx="1"/>
          </p:nvPr>
        </p:nvSpPr>
        <p:spPr/>
        <p:txBody>
          <a:bodyPr/>
          <a:lstStyle/>
          <a:p>
            <a:r>
              <a:rPr lang="en-US" dirty="0" smtClean="0"/>
              <a:t>Write a Function </a:t>
            </a:r>
            <a:r>
              <a:rPr lang="en-US" dirty="0" err="1" smtClean="0"/>
              <a:t>IntToString</a:t>
            </a:r>
            <a:r>
              <a:rPr lang="en-US" dirty="0" smtClean="0"/>
              <a:t> that implements the interface Fun&lt;Integer, String&gt; to test your program</a:t>
            </a:r>
            <a:endParaRPr lang="en-US" dirty="0"/>
          </a:p>
        </p:txBody>
      </p:sp>
    </p:spTree>
    <p:extLst>
      <p:ext uri="{BB962C8B-B14F-4D97-AF65-F5344CB8AC3E}">
        <p14:creationId xmlns:p14="http://schemas.microsoft.com/office/powerpoint/2010/main" val="217106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12.1	Issues threading</a:t>
            </a:r>
            <a:endParaRPr lang="en-US" dirty="0"/>
          </a:p>
        </p:txBody>
      </p:sp>
      <p:sp>
        <p:nvSpPr>
          <p:cNvPr id="3" name="Inhaltsplatzhalter 2"/>
          <p:cNvSpPr>
            <a:spLocks noGrp="1"/>
          </p:cNvSpPr>
          <p:nvPr>
            <p:ph idx="1"/>
          </p:nvPr>
        </p:nvSpPr>
        <p:spPr/>
        <p:txBody>
          <a:bodyPr/>
          <a:lstStyle/>
          <a:p>
            <a:endParaRPr lang="en-US" dirty="0"/>
          </a:p>
        </p:txBody>
      </p:sp>
      <p:pic>
        <p:nvPicPr>
          <p:cNvPr id="4" name="Grafik 3"/>
          <p:cNvPicPr>
            <a:picLocks noChangeAspect="1"/>
          </p:cNvPicPr>
          <p:nvPr/>
        </p:nvPicPr>
        <p:blipFill>
          <a:blip r:embed="rId2"/>
          <a:stretch>
            <a:fillRect/>
          </a:stretch>
        </p:blipFill>
        <p:spPr>
          <a:xfrm>
            <a:off x="0" y="1963073"/>
            <a:ext cx="4638009" cy="4754250"/>
          </a:xfrm>
          <a:prstGeom prst="rect">
            <a:avLst/>
          </a:prstGeom>
        </p:spPr>
      </p:pic>
      <p:pic>
        <p:nvPicPr>
          <p:cNvPr id="5" name="Grafik 4"/>
          <p:cNvPicPr>
            <a:picLocks noChangeAspect="1"/>
          </p:cNvPicPr>
          <p:nvPr/>
        </p:nvPicPr>
        <p:blipFill rotWithShape="1">
          <a:blip r:embed="rId3"/>
          <a:srcRect r="39065"/>
          <a:stretch/>
        </p:blipFill>
        <p:spPr>
          <a:xfrm>
            <a:off x="4113894" y="1963072"/>
            <a:ext cx="4828733" cy="3523327"/>
          </a:xfrm>
          <a:prstGeom prst="rect">
            <a:avLst/>
          </a:prstGeom>
        </p:spPr>
      </p:pic>
    </p:spTree>
    <p:extLst>
      <p:ext uri="{BB962C8B-B14F-4D97-AF65-F5344CB8AC3E}">
        <p14:creationId xmlns:p14="http://schemas.microsoft.com/office/powerpoint/2010/main" val="3209578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 	Race condition</a:t>
            </a:r>
            <a:endParaRPr lang="en-US" dirty="0"/>
          </a:p>
        </p:txBody>
      </p:sp>
      <p:sp>
        <p:nvSpPr>
          <p:cNvPr id="3" name="Inhaltsplatzhalter 2"/>
          <p:cNvSpPr>
            <a:spLocks noGrp="1"/>
          </p:cNvSpPr>
          <p:nvPr>
            <p:ph idx="1"/>
          </p:nvPr>
        </p:nvSpPr>
        <p:spPr/>
        <p:txBody>
          <a:bodyPr/>
          <a:lstStyle/>
          <a:p>
            <a:pPr marL="0" indent="0">
              <a:buNone/>
            </a:pPr>
            <a:r>
              <a:rPr lang="en-US" dirty="0" smtClean="0"/>
              <a:t>Q:	What is a race condition?</a:t>
            </a:r>
          </a:p>
        </p:txBody>
      </p:sp>
    </p:spTree>
    <p:extLst>
      <p:ext uri="{BB962C8B-B14F-4D97-AF65-F5344CB8AC3E}">
        <p14:creationId xmlns:p14="http://schemas.microsoft.com/office/powerpoint/2010/main" val="3448470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 	Race condition</a:t>
            </a:r>
            <a:endParaRPr lang="en-US" dirty="0"/>
          </a:p>
        </p:txBody>
      </p:sp>
      <p:sp>
        <p:nvSpPr>
          <p:cNvPr id="3" name="Inhaltsplatzhalter 2"/>
          <p:cNvSpPr>
            <a:spLocks noGrp="1"/>
          </p:cNvSpPr>
          <p:nvPr>
            <p:ph idx="1"/>
          </p:nvPr>
        </p:nvSpPr>
        <p:spPr/>
        <p:txBody>
          <a:bodyPr/>
          <a:lstStyle/>
          <a:p>
            <a:pPr marL="0" indent="0">
              <a:buNone/>
            </a:pPr>
            <a:r>
              <a:rPr lang="en-US" dirty="0" smtClean="0"/>
              <a:t>Q:	What is a race condition?</a:t>
            </a:r>
          </a:p>
          <a:p>
            <a:pPr marL="0" indent="0">
              <a:buNone/>
            </a:pPr>
            <a:r>
              <a:rPr lang="en-US" dirty="0" smtClean="0"/>
              <a:t>A:	A race condition occurs when two or more threads try accessing the same shared data at the same time. As you don’t know the order in which Threads run, the program may give undesired results.</a:t>
            </a:r>
          </a:p>
        </p:txBody>
      </p:sp>
      <p:pic>
        <p:nvPicPr>
          <p:cNvPr id="4" name="Grafik 3"/>
          <p:cNvPicPr>
            <a:picLocks noChangeAspect="1"/>
          </p:cNvPicPr>
          <p:nvPr/>
        </p:nvPicPr>
        <p:blipFill>
          <a:blip r:embed="rId2"/>
          <a:stretch>
            <a:fillRect/>
          </a:stretch>
        </p:blipFill>
        <p:spPr>
          <a:xfrm>
            <a:off x="528601" y="4870938"/>
            <a:ext cx="8094933" cy="1649847"/>
          </a:xfrm>
          <a:prstGeom prst="rect">
            <a:avLst/>
          </a:prstGeom>
        </p:spPr>
      </p:pic>
    </p:spTree>
    <p:extLst>
      <p:ext uri="{BB962C8B-B14F-4D97-AF65-F5344CB8AC3E}">
        <p14:creationId xmlns:p14="http://schemas.microsoft.com/office/powerpoint/2010/main" val="2717706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a:t>
            </a:r>
            <a:endParaRPr lang="en-US" dirty="0"/>
          </a:p>
        </p:txBody>
      </p:sp>
      <p:sp>
        <p:nvSpPr>
          <p:cNvPr id="3" name="Inhaltsplatzhalter 2"/>
          <p:cNvSpPr>
            <a:spLocks noGrp="1"/>
          </p:cNvSpPr>
          <p:nvPr>
            <p:ph idx="1"/>
          </p:nvPr>
        </p:nvSpPr>
        <p:spPr/>
        <p:txBody>
          <a:bodyPr/>
          <a:lstStyle/>
          <a:p>
            <a:pPr marL="0" indent="0">
              <a:buNone/>
            </a:pPr>
            <a:r>
              <a:rPr lang="en-US" dirty="0" smtClean="0"/>
              <a:t>Q:	What is meant when a thread is in a critical section (</a:t>
            </a:r>
            <a:r>
              <a:rPr lang="en-US" dirty="0" err="1" smtClean="0"/>
              <a:t>kritischen</a:t>
            </a:r>
            <a:r>
              <a:rPr lang="en-US" dirty="0" smtClean="0"/>
              <a:t> </a:t>
            </a:r>
            <a:r>
              <a:rPr lang="en-US" dirty="0" err="1" smtClean="0"/>
              <a:t>Abschnitt</a:t>
            </a:r>
            <a:r>
              <a:rPr lang="en-US" dirty="0" smtClean="0"/>
              <a:t>)? </a:t>
            </a:r>
            <a:endParaRPr lang="en-US" dirty="0"/>
          </a:p>
        </p:txBody>
      </p:sp>
    </p:spTree>
    <p:extLst>
      <p:ext uri="{BB962C8B-B14F-4D97-AF65-F5344CB8AC3E}">
        <p14:creationId xmlns:p14="http://schemas.microsoft.com/office/powerpoint/2010/main" val="4000811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a:t>
            </a:r>
            <a:endParaRPr lang="en-US" dirty="0"/>
          </a:p>
        </p:txBody>
      </p:sp>
      <p:sp>
        <p:nvSpPr>
          <p:cNvPr id="3" name="Inhaltsplatzhalter 2"/>
          <p:cNvSpPr>
            <a:spLocks noGrp="1"/>
          </p:cNvSpPr>
          <p:nvPr>
            <p:ph idx="1"/>
          </p:nvPr>
        </p:nvSpPr>
        <p:spPr/>
        <p:txBody>
          <a:bodyPr/>
          <a:lstStyle/>
          <a:p>
            <a:pPr marL="0" indent="0">
              <a:buNone/>
            </a:pPr>
            <a:r>
              <a:rPr lang="en-US" dirty="0" smtClean="0"/>
              <a:t>Q:	What is meant when a thread is in a critical section (</a:t>
            </a:r>
            <a:r>
              <a:rPr lang="en-US" dirty="0" err="1" smtClean="0"/>
              <a:t>kritischen</a:t>
            </a:r>
            <a:r>
              <a:rPr lang="en-US" dirty="0" smtClean="0"/>
              <a:t> </a:t>
            </a:r>
            <a:r>
              <a:rPr lang="en-US" dirty="0" err="1" smtClean="0"/>
              <a:t>Abschnitt</a:t>
            </a:r>
            <a:r>
              <a:rPr lang="en-US" dirty="0" smtClean="0"/>
              <a:t>)?</a:t>
            </a:r>
          </a:p>
          <a:p>
            <a:pPr marL="0" indent="0">
              <a:buNone/>
            </a:pPr>
            <a:r>
              <a:rPr lang="en-US" dirty="0" smtClean="0"/>
              <a:t>A:	A section of the program that access shared resources. Only one Thread should be able to access each shared variable to prevent race conditions. In java, it would be the section between the synchronized blocks.</a:t>
            </a:r>
          </a:p>
        </p:txBody>
      </p:sp>
    </p:spTree>
    <p:extLst>
      <p:ext uri="{BB962C8B-B14F-4D97-AF65-F5344CB8AC3E}">
        <p14:creationId xmlns:p14="http://schemas.microsoft.com/office/powerpoint/2010/main" val="301518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	</a:t>
            </a:r>
            <a:endParaRPr lang="en-US" dirty="0"/>
          </a:p>
        </p:txBody>
      </p:sp>
      <p:sp>
        <p:nvSpPr>
          <p:cNvPr id="3" name="Inhaltsplatzhalter 2"/>
          <p:cNvSpPr>
            <a:spLocks noGrp="1"/>
          </p:cNvSpPr>
          <p:nvPr>
            <p:ph idx="1"/>
          </p:nvPr>
        </p:nvSpPr>
        <p:spPr/>
        <p:txBody>
          <a:bodyPr/>
          <a:lstStyle/>
          <a:p>
            <a:r>
              <a:rPr lang="en-US" dirty="0" smtClean="0"/>
              <a:t>Q:	What is shared data? What is an example of shared data?</a:t>
            </a:r>
          </a:p>
        </p:txBody>
      </p:sp>
    </p:spTree>
    <p:extLst>
      <p:ext uri="{BB962C8B-B14F-4D97-AF65-F5344CB8AC3E}">
        <p14:creationId xmlns:p14="http://schemas.microsoft.com/office/powerpoint/2010/main" val="3567947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12.2	</a:t>
            </a:r>
            <a:endParaRPr lang="en-US" dirty="0"/>
          </a:p>
        </p:txBody>
      </p:sp>
      <p:sp>
        <p:nvSpPr>
          <p:cNvPr id="3" name="Inhaltsplatzhalter 2"/>
          <p:cNvSpPr>
            <a:spLocks noGrp="1"/>
          </p:cNvSpPr>
          <p:nvPr>
            <p:ph idx="1"/>
          </p:nvPr>
        </p:nvSpPr>
        <p:spPr/>
        <p:txBody>
          <a:bodyPr/>
          <a:lstStyle/>
          <a:p>
            <a:r>
              <a:rPr lang="en-US" dirty="0" smtClean="0"/>
              <a:t>Q:	What is shared data? What is an example of shared data?</a:t>
            </a:r>
          </a:p>
          <a:p>
            <a:r>
              <a:rPr lang="en-US" dirty="0" smtClean="0"/>
              <a:t>A:	Shared data is data accessible to multiple threads, in this case target.</a:t>
            </a:r>
          </a:p>
        </p:txBody>
      </p:sp>
    </p:spTree>
    <p:extLst>
      <p:ext uri="{BB962C8B-B14F-4D97-AF65-F5344CB8AC3E}">
        <p14:creationId xmlns:p14="http://schemas.microsoft.com/office/powerpoint/2010/main" val="2158397028"/>
      </p:ext>
    </p:extLst>
  </p:cSld>
  <p:clrMapOvr>
    <a:masterClrMapping/>
  </p:clrMapOvr>
</p:sld>
</file>

<file path=ppt/theme/theme1.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Dividende</Template>
  <TotalTime>0</TotalTime>
  <Words>254</Words>
  <Application>Microsoft Office PowerPoint</Application>
  <PresentationFormat>Bildschirmpräsentation (4:3)</PresentationFormat>
  <Paragraphs>63</Paragraphs>
  <Slides>24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24</vt:i4>
      </vt:variant>
    </vt:vector>
  </HeadingPairs>
  <TitlesOfParts>
    <vt:vector size="27" baseType="lpstr">
      <vt:lpstr>Gill Sans MT</vt:lpstr>
      <vt:lpstr>Wingdings 2</vt:lpstr>
      <vt:lpstr>Dividende</vt:lpstr>
      <vt:lpstr>Week 12</vt:lpstr>
      <vt:lpstr>Threading Things you should know</vt:lpstr>
      <vt:lpstr>12.1 Issues threading</vt:lpstr>
      <vt:lpstr>12.2  Race condition</vt:lpstr>
      <vt:lpstr>12.2  Race condition</vt:lpstr>
      <vt:lpstr>12.2</vt:lpstr>
      <vt:lpstr>12.2</vt:lpstr>
      <vt:lpstr>12.2 </vt:lpstr>
      <vt:lpstr>12.2 </vt:lpstr>
      <vt:lpstr>12.2</vt:lpstr>
      <vt:lpstr>12.2</vt:lpstr>
      <vt:lpstr>12.2</vt:lpstr>
      <vt:lpstr>12.2</vt:lpstr>
      <vt:lpstr>12.2</vt:lpstr>
      <vt:lpstr>12.2</vt:lpstr>
      <vt:lpstr>12.2</vt:lpstr>
      <vt:lpstr>12.3 </vt:lpstr>
      <vt:lpstr>12.4 Map</vt:lpstr>
      <vt:lpstr>12.4</vt:lpstr>
      <vt:lpstr>12.4</vt:lpstr>
      <vt:lpstr>12.4</vt:lpstr>
      <vt:lpstr>12.4</vt:lpstr>
      <vt:lpstr>12.4</vt:lpstr>
      <vt:lpstr>12.4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12</dc:title>
  <dc:creator>Jason Lochert</dc:creator>
  <cp:lastModifiedBy>Jason Lochert</cp:lastModifiedBy>
  <cp:revision>7</cp:revision>
  <dcterms:created xsi:type="dcterms:W3CDTF">2018-01-25T14:11:52Z</dcterms:created>
  <dcterms:modified xsi:type="dcterms:W3CDTF">2018-01-25T15:00:41Z</dcterms:modified>
</cp:coreProperties>
</file>